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9" r:id="rId3"/>
    <p:sldId id="282" r:id="rId4"/>
    <p:sldId id="283" r:id="rId5"/>
    <p:sldId id="284"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6" r:id="rId32"/>
    <p:sldId id="287" r:id="rId33"/>
    <p:sldId id="288"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96" y="5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37D8037A-D96B-4E95-9BFA-F4CAC256967F}" type="datetimeFigureOut">
              <a:rPr lang="uk-UA" smtClean="0"/>
              <a:t>13.09.2024</a:t>
            </a:fld>
            <a:endParaRPr lang="uk-UA"/>
          </a:p>
        </p:txBody>
      </p:sp>
      <p:sp>
        <p:nvSpPr>
          <p:cNvPr id="5" name="Footer Placeholder 4"/>
          <p:cNvSpPr>
            <a:spLocks noGrp="1"/>
          </p:cNvSpPr>
          <p:nvPr>
            <p:ph type="ftr" sz="quarter" idx="11"/>
          </p:nvPr>
        </p:nvSpPr>
        <p:spPr/>
        <p:txBody>
          <a:bodyPr/>
          <a:lstStyle/>
          <a:p>
            <a:endParaRPr lang="uk-UA"/>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EF333A8-1375-41AD-838D-B9FAE2514223}" type="slidenum">
              <a:rPr lang="uk-UA" smtClean="0"/>
              <a:t>‹№›</a:t>
            </a:fld>
            <a:endParaRPr lang="uk-UA"/>
          </a:p>
        </p:txBody>
      </p:sp>
    </p:spTree>
    <p:extLst>
      <p:ext uri="{BB962C8B-B14F-4D97-AF65-F5344CB8AC3E}">
        <p14:creationId xmlns:p14="http://schemas.microsoft.com/office/powerpoint/2010/main" val="1771316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37D8037A-D96B-4E95-9BFA-F4CAC256967F}" type="datetimeFigureOut">
              <a:rPr lang="uk-UA" smtClean="0"/>
              <a:t>13.09.2024</a:t>
            </a:fld>
            <a:endParaRPr lang="uk-UA"/>
          </a:p>
        </p:txBody>
      </p:sp>
      <p:sp>
        <p:nvSpPr>
          <p:cNvPr id="5" name="Footer Placeholder 4"/>
          <p:cNvSpPr>
            <a:spLocks noGrp="1"/>
          </p:cNvSpPr>
          <p:nvPr>
            <p:ph type="ftr" sz="quarter" idx="11"/>
          </p:nvPr>
        </p:nvSpPr>
        <p:spPr/>
        <p:txBody>
          <a:bodyPr/>
          <a:lstStyle/>
          <a:p>
            <a:endParaRPr lang="uk-U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EF333A8-1375-41AD-838D-B9FAE2514223}" type="slidenum">
              <a:rPr lang="uk-UA" smtClean="0"/>
              <a:t>‹№›</a:t>
            </a:fld>
            <a:endParaRPr lang="uk-UA"/>
          </a:p>
        </p:txBody>
      </p:sp>
    </p:spTree>
    <p:extLst>
      <p:ext uri="{BB962C8B-B14F-4D97-AF65-F5344CB8AC3E}">
        <p14:creationId xmlns:p14="http://schemas.microsoft.com/office/powerpoint/2010/main" val="3150582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37D8037A-D96B-4E95-9BFA-F4CAC256967F}" type="datetimeFigureOut">
              <a:rPr lang="uk-UA" smtClean="0"/>
              <a:t>13.09.2024</a:t>
            </a:fld>
            <a:endParaRPr lang="uk-UA"/>
          </a:p>
        </p:txBody>
      </p:sp>
      <p:sp>
        <p:nvSpPr>
          <p:cNvPr id="5" name="Footer Placeholder 4"/>
          <p:cNvSpPr>
            <a:spLocks noGrp="1"/>
          </p:cNvSpPr>
          <p:nvPr>
            <p:ph type="ftr" sz="quarter" idx="11"/>
          </p:nvPr>
        </p:nvSpPr>
        <p:spPr/>
        <p:txBody>
          <a:bodyPr/>
          <a:lstStyle/>
          <a:p>
            <a:endParaRPr lang="uk-UA"/>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EF333A8-1375-41AD-838D-B9FAE2514223}" type="slidenum">
              <a:rPr lang="uk-UA" smtClean="0"/>
              <a:t>‹№›</a:t>
            </a:fld>
            <a:endParaRPr lang="uk-UA"/>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920589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uk-UA"/>
              <a:t>Клацніть, щоб редагувати стиль зразка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37D8037A-D96B-4E95-9BFA-F4CAC256967F}" type="datetimeFigureOut">
              <a:rPr lang="uk-UA" smtClean="0"/>
              <a:t>13.09.2024</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EF333A8-1375-41AD-838D-B9FAE2514223}" type="slidenum">
              <a:rPr lang="uk-UA" smtClean="0"/>
              <a:t>‹№›</a:t>
            </a:fld>
            <a:endParaRPr lang="uk-UA"/>
          </a:p>
        </p:txBody>
      </p:sp>
    </p:spTree>
    <p:extLst>
      <p:ext uri="{BB962C8B-B14F-4D97-AF65-F5344CB8AC3E}">
        <p14:creationId xmlns:p14="http://schemas.microsoft.com/office/powerpoint/2010/main" val="20533408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37D8037A-D96B-4E95-9BFA-F4CAC256967F}" type="datetimeFigureOut">
              <a:rPr lang="uk-UA" smtClean="0"/>
              <a:t>13.09.2024</a:t>
            </a:fld>
            <a:endParaRPr lang="uk-UA"/>
          </a:p>
        </p:txBody>
      </p:sp>
      <p:sp>
        <p:nvSpPr>
          <p:cNvPr id="6" name="Footer Placeholder 5"/>
          <p:cNvSpPr>
            <a:spLocks noGrp="1"/>
          </p:cNvSpPr>
          <p:nvPr>
            <p:ph type="ftr" sz="quarter" idx="11"/>
          </p:nvPr>
        </p:nvSpPr>
        <p:spPr/>
        <p:txBody>
          <a:bodyPr/>
          <a:lstStyle/>
          <a:p>
            <a:endParaRPr lang="uk-UA"/>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EF333A8-1375-41AD-838D-B9FAE2514223}" type="slidenum">
              <a:rPr lang="uk-UA" smtClean="0"/>
              <a:t>‹№›</a:t>
            </a:fld>
            <a:endParaRPr lang="uk-UA"/>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030998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uk-UA"/>
              <a:t>Клацніть, щоб редагувати стиль зразка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37D8037A-D96B-4E95-9BFA-F4CAC256967F}" type="datetimeFigureOut">
              <a:rPr lang="uk-UA" smtClean="0"/>
              <a:t>13.09.2024</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EF333A8-1375-41AD-838D-B9FAE2514223}" type="slidenum">
              <a:rPr lang="uk-UA" smtClean="0"/>
              <a:t>‹№›</a:t>
            </a:fld>
            <a:endParaRPr lang="uk-UA"/>
          </a:p>
        </p:txBody>
      </p:sp>
    </p:spTree>
    <p:extLst>
      <p:ext uri="{BB962C8B-B14F-4D97-AF65-F5344CB8AC3E}">
        <p14:creationId xmlns:p14="http://schemas.microsoft.com/office/powerpoint/2010/main" val="8195017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37D8037A-D96B-4E95-9BFA-F4CAC256967F}" type="datetimeFigureOut">
              <a:rPr lang="uk-UA" smtClean="0"/>
              <a:t>13.09.2024</a:t>
            </a:fld>
            <a:endParaRPr lang="uk-UA"/>
          </a:p>
        </p:txBody>
      </p:sp>
      <p:sp>
        <p:nvSpPr>
          <p:cNvPr id="5" name="Footer Placeholder 4"/>
          <p:cNvSpPr>
            <a:spLocks noGrp="1"/>
          </p:cNvSpPr>
          <p:nvPr>
            <p:ph type="ftr" sz="quarter" idx="11"/>
          </p:nvPr>
        </p:nvSpPr>
        <p:spPr/>
        <p:txBody>
          <a:bodyPr/>
          <a:lstStyle/>
          <a:p>
            <a:endParaRPr lang="uk-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EF333A8-1375-41AD-838D-B9FAE2514223}" type="slidenum">
              <a:rPr lang="uk-UA" smtClean="0"/>
              <a:t>‹№›</a:t>
            </a:fld>
            <a:endParaRPr lang="uk-UA"/>
          </a:p>
        </p:txBody>
      </p:sp>
    </p:spTree>
    <p:extLst>
      <p:ext uri="{BB962C8B-B14F-4D97-AF65-F5344CB8AC3E}">
        <p14:creationId xmlns:p14="http://schemas.microsoft.com/office/powerpoint/2010/main" val="3572051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37D8037A-D96B-4E95-9BFA-F4CAC256967F}" type="datetimeFigureOut">
              <a:rPr lang="uk-UA" smtClean="0"/>
              <a:t>13.09.2024</a:t>
            </a:fld>
            <a:endParaRPr lang="uk-UA"/>
          </a:p>
        </p:txBody>
      </p:sp>
      <p:sp>
        <p:nvSpPr>
          <p:cNvPr id="5" name="Footer Placeholder 4"/>
          <p:cNvSpPr>
            <a:spLocks noGrp="1"/>
          </p:cNvSpPr>
          <p:nvPr>
            <p:ph type="ftr" sz="quarter" idx="11"/>
          </p:nvPr>
        </p:nvSpPr>
        <p:spPr/>
        <p:txBody>
          <a:bodyPr/>
          <a:lstStyle/>
          <a:p>
            <a:endParaRPr lang="uk-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EF333A8-1375-41AD-838D-B9FAE2514223}" type="slidenum">
              <a:rPr lang="uk-UA" smtClean="0"/>
              <a:t>‹№›</a:t>
            </a:fld>
            <a:endParaRPr lang="uk-UA"/>
          </a:p>
        </p:txBody>
      </p:sp>
    </p:spTree>
    <p:extLst>
      <p:ext uri="{BB962C8B-B14F-4D97-AF65-F5344CB8AC3E}">
        <p14:creationId xmlns:p14="http://schemas.microsoft.com/office/powerpoint/2010/main" val="956318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37D8037A-D96B-4E95-9BFA-F4CAC256967F}" type="datetimeFigureOut">
              <a:rPr lang="uk-UA" smtClean="0"/>
              <a:t>13.09.2024</a:t>
            </a:fld>
            <a:endParaRPr lang="uk-UA"/>
          </a:p>
        </p:txBody>
      </p:sp>
      <p:sp>
        <p:nvSpPr>
          <p:cNvPr id="5" name="Footer Placeholder 4"/>
          <p:cNvSpPr>
            <a:spLocks noGrp="1"/>
          </p:cNvSpPr>
          <p:nvPr>
            <p:ph type="ftr" sz="quarter" idx="11"/>
          </p:nvPr>
        </p:nvSpPr>
        <p:spPr/>
        <p:txBody>
          <a:bodyPr/>
          <a:lstStyle/>
          <a:p>
            <a:endParaRPr lang="uk-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EF333A8-1375-41AD-838D-B9FAE2514223}" type="slidenum">
              <a:rPr lang="uk-UA" smtClean="0"/>
              <a:t>‹№›</a:t>
            </a:fld>
            <a:endParaRPr lang="uk-UA"/>
          </a:p>
        </p:txBody>
      </p:sp>
    </p:spTree>
    <p:extLst>
      <p:ext uri="{BB962C8B-B14F-4D97-AF65-F5344CB8AC3E}">
        <p14:creationId xmlns:p14="http://schemas.microsoft.com/office/powerpoint/2010/main" val="4628497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37D8037A-D96B-4E95-9BFA-F4CAC256967F}" type="datetimeFigureOut">
              <a:rPr lang="uk-UA" smtClean="0"/>
              <a:t>13.09.2024</a:t>
            </a:fld>
            <a:endParaRPr lang="uk-UA"/>
          </a:p>
        </p:txBody>
      </p:sp>
      <p:sp>
        <p:nvSpPr>
          <p:cNvPr id="5" name="Footer Placeholder 4"/>
          <p:cNvSpPr>
            <a:spLocks noGrp="1"/>
          </p:cNvSpPr>
          <p:nvPr>
            <p:ph type="ftr" sz="quarter" idx="11"/>
          </p:nvPr>
        </p:nvSpPr>
        <p:spPr/>
        <p:txBody>
          <a:bodyPr/>
          <a:lstStyle/>
          <a:p>
            <a:endParaRPr lang="uk-U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EF333A8-1375-41AD-838D-B9FAE2514223}" type="slidenum">
              <a:rPr lang="uk-UA" smtClean="0"/>
              <a:t>‹№›</a:t>
            </a:fld>
            <a:endParaRPr lang="uk-UA"/>
          </a:p>
        </p:txBody>
      </p:sp>
    </p:spTree>
    <p:extLst>
      <p:ext uri="{BB962C8B-B14F-4D97-AF65-F5344CB8AC3E}">
        <p14:creationId xmlns:p14="http://schemas.microsoft.com/office/powerpoint/2010/main" val="7506576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37D8037A-D96B-4E95-9BFA-F4CAC256967F}" type="datetimeFigureOut">
              <a:rPr lang="uk-UA" smtClean="0"/>
              <a:t>13.09.2024</a:t>
            </a:fld>
            <a:endParaRPr lang="uk-UA"/>
          </a:p>
        </p:txBody>
      </p:sp>
      <p:sp>
        <p:nvSpPr>
          <p:cNvPr id="6" name="Footer Placeholder 5"/>
          <p:cNvSpPr>
            <a:spLocks noGrp="1"/>
          </p:cNvSpPr>
          <p:nvPr>
            <p:ph type="ftr" sz="quarter" idx="11"/>
          </p:nvPr>
        </p:nvSpPr>
        <p:spPr/>
        <p:txBody>
          <a:bodyPr/>
          <a:lstStyle/>
          <a:p>
            <a:endParaRPr lang="uk-UA"/>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EF333A8-1375-41AD-838D-B9FAE2514223}" type="slidenum">
              <a:rPr lang="uk-UA" smtClean="0"/>
              <a:t>‹№›</a:t>
            </a:fld>
            <a:endParaRPr lang="uk-UA"/>
          </a:p>
        </p:txBody>
      </p:sp>
    </p:spTree>
    <p:extLst>
      <p:ext uri="{BB962C8B-B14F-4D97-AF65-F5344CB8AC3E}">
        <p14:creationId xmlns:p14="http://schemas.microsoft.com/office/powerpoint/2010/main" val="4264641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37D8037A-D96B-4E95-9BFA-F4CAC256967F}" type="datetimeFigureOut">
              <a:rPr lang="uk-UA" smtClean="0"/>
              <a:t>13.09.2024</a:t>
            </a:fld>
            <a:endParaRPr lang="uk-UA"/>
          </a:p>
        </p:txBody>
      </p:sp>
      <p:sp>
        <p:nvSpPr>
          <p:cNvPr id="8" name="Footer Placeholder 7"/>
          <p:cNvSpPr>
            <a:spLocks noGrp="1"/>
          </p:cNvSpPr>
          <p:nvPr>
            <p:ph type="ftr" sz="quarter" idx="11"/>
          </p:nvPr>
        </p:nvSpPr>
        <p:spPr/>
        <p:txBody>
          <a:bodyPr/>
          <a:lstStyle/>
          <a:p>
            <a:endParaRPr lang="uk-UA"/>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EF333A8-1375-41AD-838D-B9FAE2514223}" type="slidenum">
              <a:rPr lang="uk-UA" smtClean="0"/>
              <a:t>‹№›</a:t>
            </a:fld>
            <a:endParaRPr lang="uk-UA"/>
          </a:p>
        </p:txBody>
      </p:sp>
    </p:spTree>
    <p:extLst>
      <p:ext uri="{BB962C8B-B14F-4D97-AF65-F5344CB8AC3E}">
        <p14:creationId xmlns:p14="http://schemas.microsoft.com/office/powerpoint/2010/main" val="1201718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37D8037A-D96B-4E95-9BFA-F4CAC256967F}" type="datetimeFigureOut">
              <a:rPr lang="uk-UA" smtClean="0"/>
              <a:t>13.09.2024</a:t>
            </a:fld>
            <a:endParaRPr lang="uk-UA"/>
          </a:p>
        </p:txBody>
      </p:sp>
      <p:sp>
        <p:nvSpPr>
          <p:cNvPr id="4" name="Footer Placeholder 3"/>
          <p:cNvSpPr>
            <a:spLocks noGrp="1"/>
          </p:cNvSpPr>
          <p:nvPr>
            <p:ph type="ftr" sz="quarter" idx="11"/>
          </p:nvPr>
        </p:nvSpPr>
        <p:spPr/>
        <p:txBody>
          <a:bodyPr/>
          <a:lstStyle/>
          <a:p>
            <a:endParaRPr lang="uk-UA"/>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EF333A8-1375-41AD-838D-B9FAE2514223}" type="slidenum">
              <a:rPr lang="uk-UA" smtClean="0"/>
              <a:t>‹№›</a:t>
            </a:fld>
            <a:endParaRPr lang="uk-UA"/>
          </a:p>
        </p:txBody>
      </p:sp>
    </p:spTree>
    <p:extLst>
      <p:ext uri="{BB962C8B-B14F-4D97-AF65-F5344CB8AC3E}">
        <p14:creationId xmlns:p14="http://schemas.microsoft.com/office/powerpoint/2010/main" val="247158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D8037A-D96B-4E95-9BFA-F4CAC256967F}" type="datetimeFigureOut">
              <a:rPr lang="uk-UA" smtClean="0"/>
              <a:t>13.09.2024</a:t>
            </a:fld>
            <a:endParaRPr lang="uk-UA"/>
          </a:p>
        </p:txBody>
      </p:sp>
      <p:sp>
        <p:nvSpPr>
          <p:cNvPr id="3" name="Footer Placeholder 2"/>
          <p:cNvSpPr>
            <a:spLocks noGrp="1"/>
          </p:cNvSpPr>
          <p:nvPr>
            <p:ph type="ftr" sz="quarter" idx="11"/>
          </p:nvPr>
        </p:nvSpPr>
        <p:spPr/>
        <p:txBody>
          <a:bodyPr/>
          <a:lstStyle/>
          <a:p>
            <a:endParaRPr lang="uk-UA"/>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EF333A8-1375-41AD-838D-B9FAE2514223}" type="slidenum">
              <a:rPr lang="uk-UA" smtClean="0"/>
              <a:t>‹№›</a:t>
            </a:fld>
            <a:endParaRPr lang="uk-UA"/>
          </a:p>
        </p:txBody>
      </p:sp>
    </p:spTree>
    <p:extLst>
      <p:ext uri="{BB962C8B-B14F-4D97-AF65-F5344CB8AC3E}">
        <p14:creationId xmlns:p14="http://schemas.microsoft.com/office/powerpoint/2010/main" val="2177071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37D8037A-D96B-4E95-9BFA-F4CAC256967F}" type="datetimeFigureOut">
              <a:rPr lang="uk-UA" smtClean="0"/>
              <a:t>13.09.2024</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EF333A8-1375-41AD-838D-B9FAE2514223}" type="slidenum">
              <a:rPr lang="uk-UA" smtClean="0"/>
              <a:t>‹№›</a:t>
            </a:fld>
            <a:endParaRPr lang="uk-UA"/>
          </a:p>
        </p:txBody>
      </p:sp>
    </p:spTree>
    <p:extLst>
      <p:ext uri="{BB962C8B-B14F-4D97-AF65-F5344CB8AC3E}">
        <p14:creationId xmlns:p14="http://schemas.microsoft.com/office/powerpoint/2010/main" val="542815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37D8037A-D96B-4E95-9BFA-F4CAC256967F}" type="datetimeFigureOut">
              <a:rPr lang="uk-UA" smtClean="0"/>
              <a:t>13.09.2024</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EF333A8-1375-41AD-838D-B9FAE2514223}" type="slidenum">
              <a:rPr lang="uk-UA" smtClean="0"/>
              <a:t>‹№›</a:t>
            </a:fld>
            <a:endParaRPr lang="uk-UA"/>
          </a:p>
        </p:txBody>
      </p:sp>
    </p:spTree>
    <p:extLst>
      <p:ext uri="{BB962C8B-B14F-4D97-AF65-F5344CB8AC3E}">
        <p14:creationId xmlns:p14="http://schemas.microsoft.com/office/powerpoint/2010/main" val="18071711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7D8037A-D96B-4E95-9BFA-F4CAC256967F}" type="datetimeFigureOut">
              <a:rPr lang="uk-UA" smtClean="0"/>
              <a:t>13.09.2024</a:t>
            </a:fld>
            <a:endParaRPr lang="uk-UA"/>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uk-UA"/>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EF333A8-1375-41AD-838D-B9FAE2514223}" type="slidenum">
              <a:rPr lang="uk-UA" smtClean="0"/>
              <a:t>‹№›</a:t>
            </a:fld>
            <a:endParaRPr lang="uk-UA"/>
          </a:p>
        </p:txBody>
      </p:sp>
    </p:spTree>
    <p:extLst>
      <p:ext uri="{BB962C8B-B14F-4D97-AF65-F5344CB8AC3E}">
        <p14:creationId xmlns:p14="http://schemas.microsoft.com/office/powerpoint/2010/main" val="19944452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08DD542-3F41-4D37-93C7-1368385AD7AE}"/>
              </a:ext>
            </a:extLst>
          </p:cNvPr>
          <p:cNvSpPr>
            <a:spLocks noGrp="1"/>
          </p:cNvSpPr>
          <p:nvPr>
            <p:ph type="ctrTitle"/>
          </p:nvPr>
        </p:nvSpPr>
        <p:spPr/>
        <p:txBody>
          <a:bodyPr/>
          <a:lstStyle/>
          <a:p>
            <a:r>
              <a:rPr lang="ru-RU" dirty="0"/>
              <a:t>ТОП-25 </a:t>
            </a:r>
            <a:r>
              <a:rPr lang="ru-RU" dirty="0" err="1"/>
              <a:t>корупційні</a:t>
            </a:r>
            <a:r>
              <a:rPr lang="ru-RU" dirty="0"/>
              <a:t> </a:t>
            </a:r>
            <a:r>
              <a:rPr lang="ru-RU" dirty="0" err="1"/>
              <a:t>ризики</a:t>
            </a:r>
            <a:r>
              <a:rPr lang="ru-RU" dirty="0"/>
              <a:t> у </a:t>
            </a:r>
            <a:r>
              <a:rPr lang="ru-RU" dirty="0" err="1"/>
              <a:t>вищій</a:t>
            </a:r>
            <a:r>
              <a:rPr lang="ru-RU" dirty="0"/>
              <a:t> </a:t>
            </a:r>
            <a:r>
              <a:rPr lang="ru-RU" dirty="0" err="1"/>
              <a:t>освіті</a:t>
            </a:r>
            <a:endParaRPr lang="uk-UA" dirty="0"/>
          </a:p>
        </p:txBody>
      </p:sp>
      <p:sp>
        <p:nvSpPr>
          <p:cNvPr id="3" name="Підзаголовок 2">
            <a:extLst>
              <a:ext uri="{FF2B5EF4-FFF2-40B4-BE49-F238E27FC236}">
                <a16:creationId xmlns:a16="http://schemas.microsoft.com/office/drawing/2014/main" id="{73D59C34-BA4B-4306-8E60-809891522F1F}"/>
              </a:ext>
            </a:extLst>
          </p:cNvPr>
          <p:cNvSpPr>
            <a:spLocks noGrp="1"/>
          </p:cNvSpPr>
          <p:nvPr>
            <p:ph type="subTitle" idx="1"/>
          </p:nvPr>
        </p:nvSpPr>
        <p:spPr/>
        <p:txBody>
          <a:bodyPr/>
          <a:lstStyle/>
          <a:p>
            <a:r>
              <a:rPr lang="uk-UA"/>
              <a:t>Тренінг - семінар </a:t>
            </a:r>
            <a:endParaRPr lang="uk-UA" dirty="0"/>
          </a:p>
        </p:txBody>
      </p:sp>
    </p:spTree>
    <p:extLst>
      <p:ext uri="{BB962C8B-B14F-4D97-AF65-F5344CB8AC3E}">
        <p14:creationId xmlns:p14="http://schemas.microsoft.com/office/powerpoint/2010/main" val="7128638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144F833-C313-407A-932C-4CC413AEC673}"/>
              </a:ext>
            </a:extLst>
          </p:cNvPr>
          <p:cNvSpPr>
            <a:spLocks noGrp="1"/>
          </p:cNvSpPr>
          <p:nvPr>
            <p:ph type="title"/>
          </p:nvPr>
        </p:nvSpPr>
        <p:spPr/>
        <p:txBody>
          <a:bodyPr>
            <a:normAutofit fontScale="90000"/>
          </a:bodyPr>
          <a:lstStyle/>
          <a:p>
            <a:r>
              <a:rPr lang="ru-RU" dirty="0" err="1"/>
              <a:t>Ризик</a:t>
            </a:r>
            <a:r>
              <a:rPr lang="ru-RU" dirty="0"/>
              <a:t> 5. </a:t>
            </a:r>
            <a:r>
              <a:rPr lang="ru-RU" dirty="0" err="1"/>
              <a:t>Вимагання</a:t>
            </a:r>
            <a:r>
              <a:rPr lang="ru-RU" dirty="0"/>
              <a:t>/</a:t>
            </a:r>
            <a:r>
              <a:rPr lang="ru-RU" dirty="0" err="1"/>
              <a:t>надання</a:t>
            </a:r>
            <a:r>
              <a:rPr lang="ru-RU" dirty="0"/>
              <a:t> </a:t>
            </a:r>
            <a:r>
              <a:rPr lang="ru-RU" dirty="0" err="1"/>
              <a:t>неправомірної</a:t>
            </a:r>
            <a:r>
              <a:rPr lang="ru-RU" dirty="0"/>
              <a:t> </a:t>
            </a:r>
            <a:r>
              <a:rPr lang="ru-RU" dirty="0" err="1"/>
              <a:t>вигоди</a:t>
            </a:r>
            <a:r>
              <a:rPr lang="ru-RU" dirty="0"/>
              <a:t> в </a:t>
            </a:r>
            <a:r>
              <a:rPr lang="ru-RU" dirty="0" err="1"/>
              <a:t>обмін</a:t>
            </a:r>
            <a:r>
              <a:rPr lang="ru-RU" dirty="0"/>
              <a:t> на </a:t>
            </a:r>
            <a:r>
              <a:rPr lang="ru-RU" dirty="0" err="1"/>
              <a:t>оцінки</a:t>
            </a:r>
            <a:r>
              <a:rPr lang="ru-RU" dirty="0"/>
              <a:t> </a:t>
            </a:r>
            <a:endParaRPr lang="uk-UA" dirty="0"/>
          </a:p>
        </p:txBody>
      </p:sp>
      <p:sp>
        <p:nvSpPr>
          <p:cNvPr id="3" name="Місце для вмісту 2">
            <a:extLst>
              <a:ext uri="{FF2B5EF4-FFF2-40B4-BE49-F238E27FC236}">
                <a16:creationId xmlns:a16="http://schemas.microsoft.com/office/drawing/2014/main" id="{A44B161D-50B7-4090-9986-C5E245E801AA}"/>
              </a:ext>
            </a:extLst>
          </p:cNvPr>
          <p:cNvSpPr>
            <a:spLocks noGrp="1"/>
          </p:cNvSpPr>
          <p:nvPr>
            <p:ph idx="1"/>
          </p:nvPr>
        </p:nvSpPr>
        <p:spPr/>
        <p:txBody>
          <a:bodyPr>
            <a:normAutofit fontScale="85000" lnSpcReduction="20000"/>
          </a:bodyPr>
          <a:lstStyle/>
          <a:p>
            <a:pPr marL="0" indent="0">
              <a:buNone/>
            </a:pPr>
            <a:r>
              <a:rPr lang="uk-UA" dirty="0"/>
              <a:t>Корупційний ризик під час оцінювання знань здобувачів вищої освіти може проявлятися, щонайменше – у наступному:</a:t>
            </a:r>
          </a:p>
          <a:p>
            <a:pPr algn="just"/>
            <a:r>
              <a:rPr lang="uk-UA" dirty="0"/>
              <a:t>1. Можливість вимагати чи отримувати неправомірну вигоду викладачем за успішне оцінювання студентів під час поточного та підсумкового контролю знань, </a:t>
            </a:r>
            <a:r>
              <a:rPr lang="uk-UA" dirty="0" err="1"/>
              <a:t>заліково</a:t>
            </a:r>
            <a:r>
              <a:rPr lang="uk-UA" dirty="0"/>
              <a:t>-екзаменаційної сесії, захисту наукових, лабораторних робіт, звітів практики, державних екзаменів та інших видів оцінювання в межах навчальної програми (далі — успішне оцінювання).</a:t>
            </a:r>
          </a:p>
          <a:p>
            <a:r>
              <a:rPr lang="uk-UA" dirty="0"/>
              <a:t>2. Можливість вимагати чи отримувати неправомірну вигоду викладачами від студентів за виконання </a:t>
            </a:r>
            <a:r>
              <a:rPr lang="uk-UA" dirty="0" err="1"/>
              <a:t>заліково</a:t>
            </a:r>
            <a:r>
              <a:rPr lang="uk-UA" dirty="0"/>
              <a:t>-екзаменаційних робіт замість самих студентів.</a:t>
            </a:r>
          </a:p>
          <a:p>
            <a:r>
              <a:rPr lang="uk-UA" dirty="0"/>
              <a:t>3. Можливість зловживання повноваженнями та отримання неправомірної вигоди деканом факультету/директором інституту/завідувачем кафедри за завищення або фальсифікацію результатів навчання, шляхом впливу на рішення підлеглого їм викладача.</a:t>
            </a:r>
          </a:p>
          <a:p>
            <a:r>
              <a:rPr lang="uk-UA" dirty="0"/>
              <a:t>4. Можливість необ’єктивного оцінювання викладачами окремих студентів через прохання працівників університету або інших впливових чи пов’язаних осіб за своїх близьких осіб.</a:t>
            </a:r>
          </a:p>
        </p:txBody>
      </p:sp>
    </p:spTree>
    <p:extLst>
      <p:ext uri="{BB962C8B-B14F-4D97-AF65-F5344CB8AC3E}">
        <p14:creationId xmlns:p14="http://schemas.microsoft.com/office/powerpoint/2010/main" val="30480113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276D44E-06D0-4531-8399-C5E8A9599C47}"/>
              </a:ext>
            </a:extLst>
          </p:cNvPr>
          <p:cNvSpPr>
            <a:spLocks noGrp="1"/>
          </p:cNvSpPr>
          <p:nvPr>
            <p:ph type="title"/>
          </p:nvPr>
        </p:nvSpPr>
        <p:spPr/>
        <p:txBody>
          <a:bodyPr>
            <a:normAutofit fontScale="90000"/>
          </a:bodyPr>
          <a:lstStyle/>
          <a:p>
            <a:r>
              <a:rPr lang="ru-RU" dirty="0" err="1"/>
              <a:t>Ризик</a:t>
            </a:r>
            <a:r>
              <a:rPr lang="ru-RU" dirty="0"/>
              <a:t> 6. </a:t>
            </a:r>
            <a:r>
              <a:rPr lang="ru-RU" dirty="0" err="1"/>
              <a:t>Залучення</a:t>
            </a:r>
            <a:r>
              <a:rPr lang="ru-RU" dirty="0"/>
              <a:t> </a:t>
            </a:r>
            <a:r>
              <a:rPr lang="ru-RU" dirty="0" err="1"/>
              <a:t>посередників</a:t>
            </a:r>
            <a:r>
              <a:rPr lang="ru-RU" dirty="0"/>
              <a:t> для </a:t>
            </a:r>
            <a:r>
              <a:rPr lang="ru-RU" dirty="0" err="1"/>
              <a:t>отримання</a:t>
            </a:r>
            <a:r>
              <a:rPr lang="ru-RU" dirty="0"/>
              <a:t> </a:t>
            </a:r>
            <a:r>
              <a:rPr lang="ru-RU" dirty="0" err="1"/>
              <a:t>неправомірної</a:t>
            </a:r>
            <a:r>
              <a:rPr lang="ru-RU" dirty="0"/>
              <a:t> </a:t>
            </a:r>
            <a:r>
              <a:rPr lang="ru-RU" dirty="0" err="1"/>
              <a:t>вигоди</a:t>
            </a:r>
            <a:r>
              <a:rPr lang="ru-RU" dirty="0"/>
              <a:t> </a:t>
            </a:r>
            <a:r>
              <a:rPr lang="ru-RU" dirty="0" err="1"/>
              <a:t>під</a:t>
            </a:r>
            <a:r>
              <a:rPr lang="ru-RU" dirty="0"/>
              <a:t> час </a:t>
            </a:r>
            <a:r>
              <a:rPr lang="ru-RU" dirty="0" err="1"/>
              <a:t>оцінювання</a:t>
            </a:r>
            <a:r>
              <a:rPr lang="ru-RU" dirty="0"/>
              <a:t> </a:t>
            </a:r>
            <a:r>
              <a:rPr lang="ru-RU" dirty="0" err="1"/>
              <a:t>студентів</a:t>
            </a:r>
            <a:endParaRPr lang="uk-UA" dirty="0"/>
          </a:p>
        </p:txBody>
      </p:sp>
      <p:sp>
        <p:nvSpPr>
          <p:cNvPr id="3" name="Місце для вмісту 2">
            <a:extLst>
              <a:ext uri="{FF2B5EF4-FFF2-40B4-BE49-F238E27FC236}">
                <a16:creationId xmlns:a16="http://schemas.microsoft.com/office/drawing/2014/main" id="{8F293E66-482F-4240-994E-4682715E5FBF}"/>
              </a:ext>
            </a:extLst>
          </p:cNvPr>
          <p:cNvSpPr>
            <a:spLocks noGrp="1"/>
          </p:cNvSpPr>
          <p:nvPr>
            <p:ph idx="1"/>
          </p:nvPr>
        </p:nvSpPr>
        <p:spPr>
          <a:xfrm>
            <a:off x="2589212" y="2133599"/>
            <a:ext cx="8915400" cy="4492831"/>
          </a:xfrm>
        </p:spPr>
        <p:txBody>
          <a:bodyPr/>
          <a:lstStyle/>
          <a:p>
            <a:pPr marL="0" indent="0">
              <a:buNone/>
            </a:pPr>
            <a:r>
              <a:rPr lang="uk-UA" dirty="0"/>
              <a:t>У більшості досліджених випадків, коли отримання чи передача неправомірної вигоди відбувається за посередництва, суди притягають до відповідальності не самих посередників, а інших співробітників (викладачів, які безпосередньо отримують кошти, завідувачів лабораторій чи кафедр тощо).</a:t>
            </a:r>
          </a:p>
        </p:txBody>
      </p:sp>
    </p:spTree>
    <p:extLst>
      <p:ext uri="{BB962C8B-B14F-4D97-AF65-F5344CB8AC3E}">
        <p14:creationId xmlns:p14="http://schemas.microsoft.com/office/powerpoint/2010/main" val="26524622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DD02579-AB5E-49AA-AB0F-3B7E1A452BDE}"/>
              </a:ext>
            </a:extLst>
          </p:cNvPr>
          <p:cNvSpPr>
            <a:spLocks noGrp="1"/>
          </p:cNvSpPr>
          <p:nvPr>
            <p:ph type="title"/>
          </p:nvPr>
        </p:nvSpPr>
        <p:spPr/>
        <p:txBody>
          <a:bodyPr>
            <a:normAutofit fontScale="90000"/>
          </a:bodyPr>
          <a:lstStyle/>
          <a:p>
            <a:r>
              <a:rPr lang="ru-RU" dirty="0" err="1"/>
              <a:t>Ризик</a:t>
            </a:r>
            <a:r>
              <a:rPr lang="ru-RU" dirty="0"/>
              <a:t> 7. </a:t>
            </a:r>
            <a:r>
              <a:rPr lang="ru-RU" dirty="0" err="1"/>
              <a:t>Нав’язування</a:t>
            </a:r>
            <a:r>
              <a:rPr lang="ru-RU" dirty="0"/>
              <a:t> </a:t>
            </a:r>
            <a:r>
              <a:rPr lang="ru-RU" dirty="0" err="1"/>
              <a:t>власних</a:t>
            </a:r>
            <a:r>
              <a:rPr lang="ru-RU" dirty="0"/>
              <a:t> </a:t>
            </a:r>
            <a:r>
              <a:rPr lang="ru-RU" dirty="0" err="1"/>
              <a:t>розробок</a:t>
            </a:r>
            <a:r>
              <a:rPr lang="ru-RU" dirty="0"/>
              <a:t> (</a:t>
            </a:r>
            <a:r>
              <a:rPr lang="ru-RU" dirty="0" err="1"/>
              <a:t>посібників</a:t>
            </a:r>
            <a:r>
              <a:rPr lang="ru-RU" dirty="0"/>
              <a:t>) як </a:t>
            </a:r>
            <a:r>
              <a:rPr lang="ru-RU" dirty="0" err="1"/>
              <a:t>умови</a:t>
            </a:r>
            <a:r>
              <a:rPr lang="ru-RU" dirty="0"/>
              <a:t> позитивного </a:t>
            </a:r>
            <a:r>
              <a:rPr lang="ru-RU" dirty="0" err="1"/>
              <a:t>оцінювання</a:t>
            </a:r>
            <a:endParaRPr lang="uk-UA" dirty="0"/>
          </a:p>
        </p:txBody>
      </p:sp>
      <p:sp>
        <p:nvSpPr>
          <p:cNvPr id="3" name="Місце для вмісту 2">
            <a:extLst>
              <a:ext uri="{FF2B5EF4-FFF2-40B4-BE49-F238E27FC236}">
                <a16:creationId xmlns:a16="http://schemas.microsoft.com/office/drawing/2014/main" id="{5DB98F64-0A7C-4584-9046-F082016ABA27}"/>
              </a:ext>
            </a:extLst>
          </p:cNvPr>
          <p:cNvSpPr>
            <a:spLocks noGrp="1"/>
          </p:cNvSpPr>
          <p:nvPr>
            <p:ph idx="1"/>
          </p:nvPr>
        </p:nvSpPr>
        <p:spPr/>
        <p:txBody>
          <a:bodyPr/>
          <a:lstStyle/>
          <a:p>
            <a:r>
              <a:rPr lang="uk-UA" dirty="0"/>
              <a:t>За результатами загальнонаціонального опитування студентів 40% з 499 опитаних відповіли, що їм відомі випадки, коли викладачі спонукають своїх студентів купувати наукову літературу авторства співробітників кафедри, на якій працює викладач. </a:t>
            </a:r>
          </a:p>
        </p:txBody>
      </p:sp>
    </p:spTree>
    <p:extLst>
      <p:ext uri="{BB962C8B-B14F-4D97-AF65-F5344CB8AC3E}">
        <p14:creationId xmlns:p14="http://schemas.microsoft.com/office/powerpoint/2010/main" val="36224772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748D96F-0634-40CA-BA62-F4CAE73EBABB}"/>
              </a:ext>
            </a:extLst>
          </p:cNvPr>
          <p:cNvSpPr>
            <a:spLocks noGrp="1"/>
          </p:cNvSpPr>
          <p:nvPr>
            <p:ph type="title"/>
          </p:nvPr>
        </p:nvSpPr>
        <p:spPr/>
        <p:txBody>
          <a:bodyPr>
            <a:normAutofit fontScale="90000"/>
          </a:bodyPr>
          <a:lstStyle/>
          <a:p>
            <a:r>
              <a:rPr lang="ru-RU" dirty="0" err="1"/>
              <a:t>Ризик</a:t>
            </a:r>
            <a:r>
              <a:rPr lang="ru-RU" dirty="0"/>
              <a:t> 8. </a:t>
            </a:r>
            <a:r>
              <a:rPr lang="ru-RU" dirty="0" err="1"/>
              <a:t>Використання</a:t>
            </a:r>
            <a:r>
              <a:rPr lang="ru-RU" dirty="0"/>
              <a:t> </a:t>
            </a:r>
            <a:r>
              <a:rPr lang="ru-RU" dirty="0" err="1"/>
              <a:t>службового</a:t>
            </a:r>
            <a:r>
              <a:rPr lang="ru-RU" dirty="0"/>
              <a:t> становища з метою </a:t>
            </a:r>
            <a:r>
              <a:rPr lang="ru-RU" dirty="0" err="1"/>
              <a:t>впливу</a:t>
            </a:r>
            <a:r>
              <a:rPr lang="ru-RU" dirty="0"/>
              <a:t> на </a:t>
            </a:r>
            <a:r>
              <a:rPr lang="ru-RU" dirty="0" err="1"/>
              <a:t>викладачів</a:t>
            </a:r>
            <a:r>
              <a:rPr lang="ru-RU" dirty="0"/>
              <a:t> та </a:t>
            </a:r>
            <a:r>
              <a:rPr lang="ru-RU" dirty="0" err="1"/>
              <a:t>співробітників</a:t>
            </a:r>
            <a:r>
              <a:rPr lang="ru-RU" dirty="0"/>
              <a:t> </a:t>
            </a:r>
            <a:endParaRPr lang="uk-UA" dirty="0"/>
          </a:p>
        </p:txBody>
      </p:sp>
      <p:sp>
        <p:nvSpPr>
          <p:cNvPr id="3" name="Місце для вмісту 2">
            <a:extLst>
              <a:ext uri="{FF2B5EF4-FFF2-40B4-BE49-F238E27FC236}">
                <a16:creationId xmlns:a16="http://schemas.microsoft.com/office/drawing/2014/main" id="{CF5D30C8-E0DE-41C6-A9D6-2CA5385FF9BD}"/>
              </a:ext>
            </a:extLst>
          </p:cNvPr>
          <p:cNvSpPr>
            <a:spLocks noGrp="1"/>
          </p:cNvSpPr>
          <p:nvPr>
            <p:ph idx="1"/>
          </p:nvPr>
        </p:nvSpPr>
        <p:spPr/>
        <p:txBody>
          <a:bodyPr/>
          <a:lstStyle/>
          <a:p>
            <a:r>
              <a:rPr lang="uk-UA" dirty="0"/>
              <a:t>Адміністративний вплив на рішення підлеглих викладачів задля завищення або фальсифікації результатів навчання окремих студентів, можуть здійснювати як </a:t>
            </a:r>
            <a:r>
              <a:rPr lang="uk-UA" dirty="0" err="1"/>
              <a:t>топменеджмент</a:t>
            </a:r>
            <a:r>
              <a:rPr lang="uk-UA" dirty="0"/>
              <a:t> закладу освіти (ректор, проректори), так і керівники середньої ланки (декани факультетів/директори інститутів/завідувачі кафедри).</a:t>
            </a:r>
          </a:p>
        </p:txBody>
      </p:sp>
    </p:spTree>
    <p:extLst>
      <p:ext uri="{BB962C8B-B14F-4D97-AF65-F5344CB8AC3E}">
        <p14:creationId xmlns:p14="http://schemas.microsoft.com/office/powerpoint/2010/main" val="1809230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C1B547D-1444-4960-BB31-9570FFAE9AFB}"/>
              </a:ext>
            </a:extLst>
          </p:cNvPr>
          <p:cNvSpPr>
            <a:spLocks noGrp="1"/>
          </p:cNvSpPr>
          <p:nvPr>
            <p:ph type="title"/>
          </p:nvPr>
        </p:nvSpPr>
        <p:spPr/>
        <p:txBody>
          <a:bodyPr>
            <a:normAutofit fontScale="90000"/>
          </a:bodyPr>
          <a:lstStyle/>
          <a:p>
            <a:r>
              <a:rPr lang="uk-UA" dirty="0"/>
              <a:t>Ризик 9. Зловживання, пов’язані із написанням та підготовкою до захисту кваліфікаційних робіт</a:t>
            </a:r>
          </a:p>
        </p:txBody>
      </p:sp>
      <p:sp>
        <p:nvSpPr>
          <p:cNvPr id="3" name="Місце для вмісту 2">
            <a:extLst>
              <a:ext uri="{FF2B5EF4-FFF2-40B4-BE49-F238E27FC236}">
                <a16:creationId xmlns:a16="http://schemas.microsoft.com/office/drawing/2014/main" id="{143457D7-4A96-4424-A2DD-26EDCC8D5D5C}"/>
              </a:ext>
            </a:extLst>
          </p:cNvPr>
          <p:cNvSpPr>
            <a:spLocks noGrp="1"/>
          </p:cNvSpPr>
          <p:nvPr>
            <p:ph idx="1"/>
          </p:nvPr>
        </p:nvSpPr>
        <p:spPr/>
        <p:txBody>
          <a:bodyPr/>
          <a:lstStyle/>
          <a:p>
            <a:r>
              <a:rPr lang="ru-RU" dirty="0" err="1"/>
              <a:t>Формальне</a:t>
            </a:r>
            <a:r>
              <a:rPr lang="ru-RU" dirty="0"/>
              <a:t> </a:t>
            </a:r>
            <a:r>
              <a:rPr lang="ru-RU" dirty="0" err="1"/>
              <a:t>відношення</a:t>
            </a:r>
            <a:r>
              <a:rPr lang="ru-RU" dirty="0"/>
              <a:t> до </a:t>
            </a:r>
            <a:r>
              <a:rPr lang="ru-RU" dirty="0" err="1"/>
              <a:t>виконання</a:t>
            </a:r>
            <a:r>
              <a:rPr lang="ru-RU" dirty="0"/>
              <a:t> </a:t>
            </a:r>
            <a:r>
              <a:rPr lang="ru-RU" dirty="0" err="1"/>
              <a:t>письмових</a:t>
            </a:r>
            <a:r>
              <a:rPr lang="ru-RU" dirty="0"/>
              <a:t> </a:t>
            </a:r>
            <a:r>
              <a:rPr lang="ru-RU" dirty="0" err="1"/>
              <a:t>наукових</a:t>
            </a:r>
            <a:r>
              <a:rPr lang="ru-RU" dirty="0"/>
              <a:t> </a:t>
            </a:r>
            <a:r>
              <a:rPr lang="ru-RU" dirty="0" err="1"/>
              <a:t>робіт</a:t>
            </a:r>
            <a:r>
              <a:rPr lang="ru-RU" dirty="0"/>
              <a:t>, </a:t>
            </a:r>
            <a:r>
              <a:rPr lang="ru-RU" dirty="0" err="1"/>
              <a:t>створення</a:t>
            </a:r>
            <a:r>
              <a:rPr lang="ru-RU" dirty="0"/>
              <a:t> ринку </a:t>
            </a:r>
            <a:r>
              <a:rPr lang="ru-RU" dirty="0" err="1"/>
              <a:t>письмових</a:t>
            </a:r>
            <a:r>
              <a:rPr lang="ru-RU" dirty="0"/>
              <a:t> </a:t>
            </a:r>
            <a:r>
              <a:rPr lang="ru-RU" dirty="0" err="1"/>
              <a:t>робіт</a:t>
            </a:r>
            <a:r>
              <a:rPr lang="ru-RU" dirty="0"/>
              <a:t> на </a:t>
            </a:r>
            <a:r>
              <a:rPr lang="ru-RU" dirty="0" err="1"/>
              <a:t>замовлення</a:t>
            </a:r>
            <a:r>
              <a:rPr lang="ru-RU" dirty="0"/>
              <a:t> та </a:t>
            </a:r>
            <a:r>
              <a:rPr lang="ru-RU" dirty="0" err="1"/>
              <a:t>толерування</a:t>
            </a:r>
            <a:r>
              <a:rPr lang="ru-RU" dirty="0"/>
              <a:t> </a:t>
            </a:r>
            <a:r>
              <a:rPr lang="ru-RU" dirty="0" err="1"/>
              <a:t>плагіату</a:t>
            </a:r>
            <a:r>
              <a:rPr lang="ru-RU" dirty="0"/>
              <a:t>.</a:t>
            </a:r>
            <a:endParaRPr lang="uk-UA" dirty="0"/>
          </a:p>
        </p:txBody>
      </p:sp>
    </p:spTree>
    <p:extLst>
      <p:ext uri="{BB962C8B-B14F-4D97-AF65-F5344CB8AC3E}">
        <p14:creationId xmlns:p14="http://schemas.microsoft.com/office/powerpoint/2010/main" val="28614117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A500517-EECA-4A7D-9B1F-352BB3A76855}"/>
              </a:ext>
            </a:extLst>
          </p:cNvPr>
          <p:cNvSpPr>
            <a:spLocks noGrp="1"/>
          </p:cNvSpPr>
          <p:nvPr>
            <p:ph type="title"/>
          </p:nvPr>
        </p:nvSpPr>
        <p:spPr/>
        <p:txBody>
          <a:bodyPr>
            <a:normAutofit fontScale="90000"/>
          </a:bodyPr>
          <a:lstStyle/>
          <a:p>
            <a:r>
              <a:rPr lang="ru-RU" dirty="0" err="1"/>
              <a:t>Ризик</a:t>
            </a:r>
            <a:r>
              <a:rPr lang="ru-RU" dirty="0"/>
              <a:t> 10. </a:t>
            </a:r>
            <a:r>
              <a:rPr lang="ru-RU" dirty="0" err="1"/>
              <a:t>Зловживання</a:t>
            </a:r>
            <a:r>
              <a:rPr lang="ru-RU" dirty="0"/>
              <a:t> </a:t>
            </a:r>
            <a:r>
              <a:rPr lang="ru-RU" dirty="0" err="1"/>
              <a:t>службовим</a:t>
            </a:r>
            <a:r>
              <a:rPr lang="ru-RU" dirty="0"/>
              <a:t> становищем у </a:t>
            </a:r>
            <a:r>
              <a:rPr lang="ru-RU" dirty="0" err="1"/>
              <a:t>формі</a:t>
            </a:r>
            <a:r>
              <a:rPr lang="ru-RU" dirty="0"/>
              <a:t> </a:t>
            </a:r>
            <a:r>
              <a:rPr lang="ru-RU" dirty="0" err="1"/>
              <a:t>сексуальних</a:t>
            </a:r>
            <a:r>
              <a:rPr lang="ru-RU" dirty="0"/>
              <a:t> </a:t>
            </a:r>
            <a:r>
              <a:rPr lang="ru-RU" dirty="0" err="1"/>
              <a:t>домагань</a:t>
            </a:r>
            <a:r>
              <a:rPr lang="ru-RU" dirty="0"/>
              <a:t> з боку </a:t>
            </a:r>
            <a:r>
              <a:rPr lang="ru-RU" dirty="0" err="1"/>
              <a:t>викладачів</a:t>
            </a:r>
            <a:r>
              <a:rPr lang="ru-RU" dirty="0"/>
              <a:t> </a:t>
            </a:r>
            <a:r>
              <a:rPr lang="ru-RU" dirty="0" err="1"/>
              <a:t>чи</a:t>
            </a:r>
            <a:r>
              <a:rPr lang="ru-RU" dirty="0"/>
              <a:t> </a:t>
            </a:r>
            <a:r>
              <a:rPr lang="ru-RU" dirty="0" err="1"/>
              <a:t>адміністрації</a:t>
            </a:r>
            <a:r>
              <a:rPr lang="ru-RU" dirty="0"/>
              <a:t> </a:t>
            </a:r>
            <a:r>
              <a:rPr lang="ru-RU" dirty="0" err="1"/>
              <a:t>університету</a:t>
            </a:r>
            <a:r>
              <a:rPr lang="ru-RU" dirty="0"/>
              <a:t> за </a:t>
            </a:r>
            <a:r>
              <a:rPr lang="ru-RU" dirty="0" err="1"/>
              <a:t>позитивні</a:t>
            </a:r>
            <a:r>
              <a:rPr lang="ru-RU" dirty="0"/>
              <a:t> </a:t>
            </a:r>
            <a:r>
              <a:rPr lang="ru-RU" dirty="0" err="1"/>
              <a:t>оцінки</a:t>
            </a:r>
            <a:r>
              <a:rPr lang="ru-RU" dirty="0"/>
              <a:t> </a:t>
            </a:r>
            <a:r>
              <a:rPr lang="ru-RU" dirty="0" err="1"/>
              <a:t>чи</a:t>
            </a:r>
            <a:r>
              <a:rPr lang="ru-RU" dirty="0"/>
              <a:t> протекторат («</a:t>
            </a:r>
            <a:r>
              <a:rPr lang="ru-RU" dirty="0" err="1"/>
              <a:t>сексторція</a:t>
            </a:r>
            <a:r>
              <a:rPr lang="ru-RU" dirty="0"/>
              <a:t>»)</a:t>
            </a:r>
            <a:endParaRPr lang="uk-UA" dirty="0"/>
          </a:p>
        </p:txBody>
      </p:sp>
      <p:sp>
        <p:nvSpPr>
          <p:cNvPr id="3" name="Місце для вмісту 2">
            <a:extLst>
              <a:ext uri="{FF2B5EF4-FFF2-40B4-BE49-F238E27FC236}">
                <a16:creationId xmlns:a16="http://schemas.microsoft.com/office/drawing/2014/main" id="{C1F9BDA6-0FCF-4D64-8FD9-27570E80145C}"/>
              </a:ext>
            </a:extLst>
          </p:cNvPr>
          <p:cNvSpPr>
            <a:spLocks noGrp="1"/>
          </p:cNvSpPr>
          <p:nvPr>
            <p:ph idx="1"/>
          </p:nvPr>
        </p:nvSpPr>
        <p:spPr>
          <a:xfrm>
            <a:off x="2589212" y="3194462"/>
            <a:ext cx="8915400" cy="2716760"/>
          </a:xfrm>
        </p:spPr>
        <p:txBody>
          <a:bodyPr/>
          <a:lstStyle/>
          <a:p>
            <a:pPr algn="just"/>
            <a:r>
              <a:rPr lang="ru-RU" dirty="0"/>
              <a:t>Так, </a:t>
            </a:r>
            <a:r>
              <a:rPr lang="ru-RU" dirty="0" err="1"/>
              <a:t>керівники</a:t>
            </a:r>
            <a:r>
              <a:rPr lang="ru-RU" dirty="0"/>
              <a:t> </a:t>
            </a:r>
            <a:r>
              <a:rPr lang="ru-RU" dirty="0" err="1"/>
              <a:t>можуть</a:t>
            </a:r>
            <a:r>
              <a:rPr lang="ru-RU" dirty="0"/>
              <a:t> </a:t>
            </a:r>
            <a:r>
              <a:rPr lang="ru-RU" dirty="0" err="1"/>
              <a:t>застосовувати</a:t>
            </a:r>
            <a:r>
              <a:rPr lang="ru-RU" dirty="0"/>
              <a:t> </a:t>
            </a:r>
            <a:r>
              <a:rPr lang="ru-RU" dirty="0" err="1"/>
              <a:t>сексуальні</a:t>
            </a:r>
            <a:r>
              <a:rPr lang="ru-RU" dirty="0"/>
              <a:t> </a:t>
            </a:r>
            <a:r>
              <a:rPr lang="ru-RU" dirty="0" err="1"/>
              <a:t>домагання</a:t>
            </a:r>
            <a:r>
              <a:rPr lang="ru-RU" dirty="0"/>
              <a:t> до </a:t>
            </a:r>
            <a:r>
              <a:rPr lang="ru-RU" dirty="0" err="1"/>
              <a:t>викладачів</a:t>
            </a:r>
            <a:r>
              <a:rPr lang="ru-RU" dirty="0"/>
              <a:t> як </a:t>
            </a:r>
            <a:r>
              <a:rPr lang="ru-RU" dirty="0" err="1"/>
              <a:t>умову</a:t>
            </a:r>
            <a:r>
              <a:rPr lang="ru-RU" dirty="0"/>
              <a:t> </a:t>
            </a:r>
            <a:r>
              <a:rPr lang="ru-RU" dirty="0" err="1"/>
              <a:t>продовження</a:t>
            </a:r>
            <a:r>
              <a:rPr lang="ru-RU" dirty="0"/>
              <a:t> контракту </a:t>
            </a:r>
            <a:r>
              <a:rPr lang="ru-RU" dirty="0" err="1"/>
              <a:t>або</a:t>
            </a:r>
            <a:r>
              <a:rPr lang="ru-RU" dirty="0"/>
              <a:t> ж </a:t>
            </a:r>
            <a:r>
              <a:rPr lang="ru-RU" dirty="0" err="1"/>
              <a:t>надання</a:t>
            </a:r>
            <a:r>
              <a:rPr lang="ru-RU" dirty="0"/>
              <a:t> </a:t>
            </a:r>
            <a:r>
              <a:rPr lang="ru-RU" dirty="0" err="1"/>
              <a:t>інших</a:t>
            </a:r>
            <a:r>
              <a:rPr lang="ru-RU" dirty="0"/>
              <a:t> </a:t>
            </a:r>
            <a:r>
              <a:rPr lang="ru-RU" dirty="0" err="1"/>
              <a:t>привілеїв</a:t>
            </a:r>
            <a:r>
              <a:rPr lang="ru-RU" dirty="0"/>
              <a:t> (</a:t>
            </a:r>
            <a:r>
              <a:rPr lang="ru-RU" dirty="0" err="1"/>
              <a:t>забезпечення</a:t>
            </a:r>
            <a:r>
              <a:rPr lang="ru-RU" dirty="0"/>
              <a:t> </a:t>
            </a:r>
            <a:r>
              <a:rPr lang="ru-RU" dirty="0" err="1"/>
              <a:t>житлом</a:t>
            </a:r>
            <a:r>
              <a:rPr lang="ru-RU" dirty="0"/>
              <a:t>, </a:t>
            </a:r>
            <a:r>
              <a:rPr lang="ru-RU" dirty="0" err="1"/>
              <a:t>преміювання</a:t>
            </a:r>
            <a:r>
              <a:rPr lang="ru-RU" dirty="0"/>
              <a:t>, протекторат </a:t>
            </a:r>
            <a:r>
              <a:rPr lang="ru-RU" dirty="0" err="1"/>
              <a:t>тощо</a:t>
            </a:r>
            <a:r>
              <a:rPr lang="ru-RU" dirty="0"/>
              <a:t>).</a:t>
            </a:r>
          </a:p>
          <a:p>
            <a:pPr algn="just"/>
            <a:r>
              <a:rPr lang="ru-RU" dirty="0"/>
              <a:t> Те ж </a:t>
            </a:r>
            <a:r>
              <a:rPr lang="ru-RU" dirty="0" err="1"/>
              <a:t>саме</a:t>
            </a:r>
            <a:r>
              <a:rPr lang="ru-RU" dirty="0"/>
              <a:t> </a:t>
            </a:r>
            <a:r>
              <a:rPr lang="ru-RU" dirty="0" err="1"/>
              <a:t>може</a:t>
            </a:r>
            <a:r>
              <a:rPr lang="ru-RU" dirty="0"/>
              <a:t> </a:t>
            </a:r>
            <a:r>
              <a:rPr lang="ru-RU" dirty="0" err="1"/>
              <a:t>стосуватися</a:t>
            </a:r>
            <a:r>
              <a:rPr lang="ru-RU" dirty="0"/>
              <a:t> й </a:t>
            </a:r>
            <a:r>
              <a:rPr lang="ru-RU" dirty="0" err="1"/>
              <a:t>здобувачів</a:t>
            </a:r>
            <a:r>
              <a:rPr lang="ru-RU" dirty="0"/>
              <a:t> </a:t>
            </a:r>
            <a:r>
              <a:rPr lang="ru-RU" dirty="0" err="1"/>
              <a:t>освіти</a:t>
            </a:r>
            <a:r>
              <a:rPr lang="ru-RU" dirty="0"/>
              <a:t>, </a:t>
            </a:r>
            <a:r>
              <a:rPr lang="ru-RU" dirty="0" err="1"/>
              <a:t>лише</a:t>
            </a:r>
            <a:r>
              <a:rPr lang="ru-RU" dirty="0"/>
              <a:t> </a:t>
            </a:r>
            <a:r>
              <a:rPr lang="ru-RU" dirty="0" err="1"/>
              <a:t>замість</a:t>
            </a:r>
            <a:r>
              <a:rPr lang="ru-RU" dirty="0"/>
              <a:t> </a:t>
            </a:r>
            <a:r>
              <a:rPr lang="ru-RU" dirty="0" err="1"/>
              <a:t>продовження</a:t>
            </a:r>
            <a:r>
              <a:rPr lang="ru-RU" dirty="0"/>
              <a:t> контракту </a:t>
            </a:r>
            <a:r>
              <a:rPr lang="ru-RU" dirty="0" err="1"/>
              <a:t>йтиметься</a:t>
            </a:r>
            <a:r>
              <a:rPr lang="ru-RU" dirty="0"/>
              <a:t> про </a:t>
            </a:r>
            <a:r>
              <a:rPr lang="ru-RU" dirty="0" err="1"/>
              <a:t>позитивне</a:t>
            </a:r>
            <a:r>
              <a:rPr lang="ru-RU" dirty="0"/>
              <a:t> </a:t>
            </a:r>
            <a:r>
              <a:rPr lang="ru-RU" dirty="0" err="1"/>
              <a:t>оцінювання</a:t>
            </a:r>
            <a:r>
              <a:rPr lang="ru-RU" dirty="0"/>
              <a:t> в межах предмету </a:t>
            </a:r>
            <a:r>
              <a:rPr lang="ru-RU" dirty="0" err="1"/>
              <a:t>або</a:t>
            </a:r>
            <a:r>
              <a:rPr lang="ru-RU" dirty="0"/>
              <a:t> </a:t>
            </a:r>
            <a:r>
              <a:rPr lang="ru-RU" dirty="0" err="1"/>
              <a:t>загалом</a:t>
            </a:r>
            <a:r>
              <a:rPr lang="ru-RU" dirty="0"/>
              <a:t> у </a:t>
            </a:r>
            <a:r>
              <a:rPr lang="ru-RU" dirty="0" err="1"/>
              <a:t>навчальному</a:t>
            </a:r>
            <a:r>
              <a:rPr lang="ru-RU" dirty="0"/>
              <a:t> </a:t>
            </a:r>
            <a:r>
              <a:rPr lang="ru-RU" dirty="0" err="1"/>
              <a:t>процесі</a:t>
            </a:r>
            <a:r>
              <a:rPr lang="ru-RU" dirty="0"/>
              <a:t> (</a:t>
            </a:r>
            <a:r>
              <a:rPr lang="ru-RU" dirty="0" err="1"/>
              <a:t>залежно</a:t>
            </a:r>
            <a:r>
              <a:rPr lang="ru-RU" dirty="0"/>
              <a:t> </a:t>
            </a:r>
            <a:r>
              <a:rPr lang="ru-RU" dirty="0" err="1"/>
              <a:t>від</a:t>
            </a:r>
            <a:r>
              <a:rPr lang="ru-RU" dirty="0"/>
              <a:t> того, </a:t>
            </a:r>
            <a:r>
              <a:rPr lang="ru-RU" dirty="0" err="1"/>
              <a:t>хто</a:t>
            </a:r>
            <a:r>
              <a:rPr lang="ru-RU" dirty="0"/>
              <a:t> </a:t>
            </a:r>
            <a:r>
              <a:rPr lang="ru-RU" dirty="0" err="1"/>
              <a:t>саме</a:t>
            </a:r>
            <a:r>
              <a:rPr lang="ru-RU" dirty="0"/>
              <a:t> </a:t>
            </a:r>
            <a:r>
              <a:rPr lang="ru-RU" dirty="0" err="1"/>
              <a:t>такі</a:t>
            </a:r>
            <a:r>
              <a:rPr lang="ru-RU" dirty="0"/>
              <a:t> </a:t>
            </a:r>
            <a:r>
              <a:rPr lang="ru-RU" dirty="0" err="1"/>
              <a:t>сексуальні</a:t>
            </a:r>
            <a:r>
              <a:rPr lang="ru-RU" dirty="0"/>
              <a:t> </a:t>
            </a:r>
            <a:r>
              <a:rPr lang="ru-RU" dirty="0" err="1"/>
              <a:t>домагання</a:t>
            </a:r>
            <a:r>
              <a:rPr lang="ru-RU" dirty="0"/>
              <a:t> </a:t>
            </a:r>
            <a:r>
              <a:rPr lang="ru-RU" dirty="0" err="1"/>
              <a:t>застосовує</a:t>
            </a:r>
            <a:r>
              <a:rPr lang="ru-RU" dirty="0"/>
              <a:t>).</a:t>
            </a:r>
            <a:endParaRPr lang="uk-UA" dirty="0"/>
          </a:p>
        </p:txBody>
      </p:sp>
    </p:spTree>
    <p:extLst>
      <p:ext uri="{BB962C8B-B14F-4D97-AF65-F5344CB8AC3E}">
        <p14:creationId xmlns:p14="http://schemas.microsoft.com/office/powerpoint/2010/main" val="36745049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a:extLst>
              <a:ext uri="{FF2B5EF4-FFF2-40B4-BE49-F238E27FC236}">
                <a16:creationId xmlns:a16="http://schemas.microsoft.com/office/drawing/2014/main" id="{DC29AD71-82AB-4728-9701-FA78CDBB9A23}"/>
              </a:ext>
            </a:extLst>
          </p:cNvPr>
          <p:cNvSpPr/>
          <p:nvPr/>
        </p:nvSpPr>
        <p:spPr>
          <a:xfrm>
            <a:off x="1816925" y="3105835"/>
            <a:ext cx="9167749" cy="1200329"/>
          </a:xfrm>
          <a:prstGeom prst="rect">
            <a:avLst/>
          </a:prstGeom>
        </p:spPr>
        <p:txBody>
          <a:bodyPr wrap="square">
            <a:spAutoFit/>
          </a:bodyPr>
          <a:lstStyle/>
          <a:p>
            <a:r>
              <a:rPr lang="ru-RU" sz="3600" dirty="0" err="1"/>
              <a:t>Ризик</a:t>
            </a:r>
            <a:r>
              <a:rPr lang="ru-RU" sz="3600" dirty="0"/>
              <a:t> 11. </a:t>
            </a:r>
            <a:r>
              <a:rPr lang="ru-RU" sz="3600" dirty="0" err="1"/>
              <a:t>Зловживання</a:t>
            </a:r>
            <a:r>
              <a:rPr lang="ru-RU" sz="3600" dirty="0"/>
              <a:t> при </a:t>
            </a:r>
            <a:r>
              <a:rPr lang="ru-RU" sz="3600" dirty="0" err="1"/>
              <a:t>вступі</a:t>
            </a:r>
            <a:r>
              <a:rPr lang="ru-RU" sz="3600" dirty="0"/>
              <a:t> та </a:t>
            </a:r>
            <a:r>
              <a:rPr lang="ru-RU" sz="3600" dirty="0" err="1"/>
              <a:t>навчанні</a:t>
            </a:r>
            <a:r>
              <a:rPr lang="ru-RU" sz="3600" dirty="0"/>
              <a:t> в </a:t>
            </a:r>
            <a:r>
              <a:rPr lang="ru-RU" sz="3600" dirty="0" err="1"/>
              <a:t>аспірантурі</a:t>
            </a:r>
            <a:r>
              <a:rPr lang="ru-RU" sz="3600" dirty="0"/>
              <a:t> (</a:t>
            </a:r>
            <a:r>
              <a:rPr lang="ru-RU" sz="3600" dirty="0" err="1"/>
              <a:t>докторантурі</a:t>
            </a:r>
            <a:r>
              <a:rPr lang="ru-RU" sz="3600" dirty="0"/>
              <a:t>) </a:t>
            </a:r>
            <a:endParaRPr lang="uk-UA" sz="3600" dirty="0"/>
          </a:p>
        </p:txBody>
      </p:sp>
    </p:spTree>
    <p:extLst>
      <p:ext uri="{BB962C8B-B14F-4D97-AF65-F5344CB8AC3E}">
        <p14:creationId xmlns:p14="http://schemas.microsoft.com/office/powerpoint/2010/main" val="35771793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a:extLst>
              <a:ext uri="{FF2B5EF4-FFF2-40B4-BE49-F238E27FC236}">
                <a16:creationId xmlns:a16="http://schemas.microsoft.com/office/drawing/2014/main" id="{6CDE480F-060B-4781-827F-FA6B31830A30}"/>
              </a:ext>
            </a:extLst>
          </p:cNvPr>
          <p:cNvSpPr/>
          <p:nvPr/>
        </p:nvSpPr>
        <p:spPr>
          <a:xfrm>
            <a:off x="3047999" y="3105835"/>
            <a:ext cx="8471065" cy="1569660"/>
          </a:xfrm>
          <a:prstGeom prst="rect">
            <a:avLst/>
          </a:prstGeom>
        </p:spPr>
        <p:txBody>
          <a:bodyPr wrap="square">
            <a:spAutoFit/>
          </a:bodyPr>
          <a:lstStyle/>
          <a:p>
            <a:r>
              <a:rPr lang="ru-RU" sz="3200" dirty="0" err="1"/>
              <a:t>Ризик</a:t>
            </a:r>
            <a:r>
              <a:rPr lang="ru-RU" sz="3200" dirty="0"/>
              <a:t> 12. </a:t>
            </a:r>
            <a:r>
              <a:rPr lang="ru-RU" sz="3200" dirty="0" err="1"/>
              <a:t>Надання</a:t>
            </a:r>
            <a:r>
              <a:rPr lang="ru-RU" sz="3200" dirty="0"/>
              <a:t> </a:t>
            </a:r>
            <a:r>
              <a:rPr lang="ru-RU" sz="3200" dirty="0" err="1"/>
              <a:t>неправомірної</a:t>
            </a:r>
            <a:r>
              <a:rPr lang="ru-RU" sz="3200" dirty="0"/>
              <a:t> </a:t>
            </a:r>
            <a:r>
              <a:rPr lang="ru-RU" sz="3200" dirty="0" err="1"/>
              <a:t>вигоди</a:t>
            </a:r>
            <a:r>
              <a:rPr lang="ru-RU" sz="3200" dirty="0"/>
              <a:t> за </a:t>
            </a:r>
            <a:r>
              <a:rPr lang="ru-RU" sz="3200" dirty="0" err="1"/>
              <a:t>складання</a:t>
            </a:r>
            <a:r>
              <a:rPr lang="ru-RU" sz="3200" dirty="0"/>
              <a:t> </a:t>
            </a:r>
            <a:r>
              <a:rPr lang="ru-RU" sz="3200" dirty="0" err="1"/>
              <a:t>іспитів</a:t>
            </a:r>
            <a:r>
              <a:rPr lang="ru-RU" sz="3200" dirty="0"/>
              <a:t> в </a:t>
            </a:r>
            <a:r>
              <a:rPr lang="ru-RU" sz="3200" dirty="0" err="1"/>
              <a:t>аспірантурі</a:t>
            </a:r>
            <a:endParaRPr lang="uk-UA" sz="3200" dirty="0"/>
          </a:p>
        </p:txBody>
      </p:sp>
    </p:spTree>
    <p:extLst>
      <p:ext uri="{BB962C8B-B14F-4D97-AF65-F5344CB8AC3E}">
        <p14:creationId xmlns:p14="http://schemas.microsoft.com/office/powerpoint/2010/main" val="11072416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a:extLst>
              <a:ext uri="{FF2B5EF4-FFF2-40B4-BE49-F238E27FC236}">
                <a16:creationId xmlns:a16="http://schemas.microsoft.com/office/drawing/2014/main" id="{AD8DAA0C-D58C-4673-9CAF-34EA0DC0D6A0}"/>
              </a:ext>
            </a:extLst>
          </p:cNvPr>
          <p:cNvSpPr/>
          <p:nvPr/>
        </p:nvSpPr>
        <p:spPr>
          <a:xfrm>
            <a:off x="3048000" y="3105835"/>
            <a:ext cx="8589818" cy="1754326"/>
          </a:xfrm>
          <a:prstGeom prst="rect">
            <a:avLst/>
          </a:prstGeom>
        </p:spPr>
        <p:txBody>
          <a:bodyPr wrap="square">
            <a:spAutoFit/>
          </a:bodyPr>
          <a:lstStyle/>
          <a:p>
            <a:pPr algn="just"/>
            <a:r>
              <a:rPr lang="ru-RU" sz="3600" dirty="0" err="1"/>
              <a:t>Ризик</a:t>
            </a:r>
            <a:r>
              <a:rPr lang="ru-RU" sz="3600" dirty="0"/>
              <a:t> 13. </a:t>
            </a:r>
            <a:r>
              <a:rPr lang="ru-RU" sz="3600" dirty="0" err="1"/>
              <a:t>Маніпуляції</a:t>
            </a:r>
            <a:r>
              <a:rPr lang="ru-RU" sz="3600" dirty="0"/>
              <a:t> </a:t>
            </a:r>
            <a:r>
              <a:rPr lang="ru-RU" sz="3600" dirty="0" err="1"/>
              <a:t>під</a:t>
            </a:r>
            <a:r>
              <a:rPr lang="ru-RU" sz="3600" dirty="0"/>
              <a:t> час </a:t>
            </a:r>
            <a:r>
              <a:rPr lang="ru-RU" sz="3600" dirty="0" err="1"/>
              <a:t>формування</a:t>
            </a:r>
            <a:r>
              <a:rPr lang="ru-RU" sz="3600" dirty="0"/>
              <a:t> </a:t>
            </a:r>
            <a:r>
              <a:rPr lang="ru-RU" sz="3600" dirty="0" err="1"/>
              <a:t>збірників</a:t>
            </a:r>
            <a:r>
              <a:rPr lang="ru-RU" sz="3600" dirty="0"/>
              <a:t> </a:t>
            </a:r>
            <a:r>
              <a:rPr lang="ru-RU" sz="3600" dirty="0" err="1"/>
              <a:t>наукових</a:t>
            </a:r>
            <a:r>
              <a:rPr lang="ru-RU" sz="3600" dirty="0"/>
              <a:t> статей</a:t>
            </a:r>
            <a:endParaRPr lang="uk-UA" sz="3600" dirty="0"/>
          </a:p>
        </p:txBody>
      </p:sp>
    </p:spTree>
    <p:extLst>
      <p:ext uri="{BB962C8B-B14F-4D97-AF65-F5344CB8AC3E}">
        <p14:creationId xmlns:p14="http://schemas.microsoft.com/office/powerpoint/2010/main" val="32244758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B79CCAA6-0D79-43D6-A992-6022F1147936}"/>
              </a:ext>
            </a:extLst>
          </p:cNvPr>
          <p:cNvSpPr>
            <a:spLocks noGrp="1"/>
          </p:cNvSpPr>
          <p:nvPr>
            <p:ph idx="4294967295"/>
          </p:nvPr>
        </p:nvSpPr>
        <p:spPr>
          <a:xfrm>
            <a:off x="2173184" y="2133600"/>
            <a:ext cx="10018816" cy="3778250"/>
          </a:xfrm>
        </p:spPr>
        <p:txBody>
          <a:bodyPr>
            <a:normAutofit/>
          </a:bodyPr>
          <a:lstStyle/>
          <a:p>
            <a:r>
              <a:rPr lang="ru-RU" sz="3200" dirty="0" err="1"/>
              <a:t>Ризик</a:t>
            </a:r>
            <a:r>
              <a:rPr lang="ru-RU" sz="3200" dirty="0"/>
              <a:t> 14. </a:t>
            </a:r>
            <a:r>
              <a:rPr lang="ru-RU" sz="3200" dirty="0" err="1"/>
              <a:t>Фальсифікація</a:t>
            </a:r>
            <a:r>
              <a:rPr lang="ru-RU" sz="3200" dirty="0"/>
              <a:t> </a:t>
            </a:r>
            <a:r>
              <a:rPr lang="ru-RU" sz="3200" dirty="0" err="1"/>
              <a:t>результатів</a:t>
            </a:r>
            <a:r>
              <a:rPr lang="ru-RU" sz="3200" dirty="0"/>
              <a:t> </a:t>
            </a:r>
            <a:r>
              <a:rPr lang="ru-RU" sz="3200" dirty="0" err="1"/>
              <a:t>під</a:t>
            </a:r>
            <a:r>
              <a:rPr lang="ru-RU" sz="3200" dirty="0"/>
              <a:t> час </a:t>
            </a:r>
            <a:r>
              <a:rPr lang="ru-RU" sz="3200" dirty="0" err="1"/>
              <a:t>проведення</a:t>
            </a:r>
            <a:r>
              <a:rPr lang="ru-RU" sz="3200" dirty="0"/>
              <a:t> конкурсу на </a:t>
            </a:r>
            <a:r>
              <a:rPr lang="ru-RU" sz="3200" dirty="0" err="1"/>
              <a:t>вакантні</a:t>
            </a:r>
            <a:r>
              <a:rPr lang="ru-RU" sz="3200" dirty="0"/>
              <a:t> посади ЗВО</a:t>
            </a:r>
            <a:endParaRPr lang="uk-UA" sz="3200" dirty="0"/>
          </a:p>
        </p:txBody>
      </p:sp>
    </p:spTree>
    <p:extLst>
      <p:ext uri="{BB962C8B-B14F-4D97-AF65-F5344CB8AC3E}">
        <p14:creationId xmlns:p14="http://schemas.microsoft.com/office/powerpoint/2010/main" val="4049221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3AA96D1-1AB2-4E2C-95A1-B43391E22771}"/>
              </a:ext>
            </a:extLst>
          </p:cNvPr>
          <p:cNvSpPr>
            <a:spLocks noGrp="1"/>
          </p:cNvSpPr>
          <p:nvPr>
            <p:ph type="title"/>
          </p:nvPr>
        </p:nvSpPr>
        <p:spPr/>
        <p:txBody>
          <a:bodyPr/>
          <a:lstStyle/>
          <a:p>
            <a:r>
              <a:rPr lang="ru-RU" dirty="0"/>
              <a:t>«</a:t>
            </a:r>
            <a:r>
              <a:rPr lang="ru-RU" dirty="0" err="1"/>
              <a:t>Антикорупційний</a:t>
            </a:r>
            <a:r>
              <a:rPr lang="ru-RU" dirty="0"/>
              <a:t> </a:t>
            </a:r>
            <a:r>
              <a:rPr lang="ru-RU" dirty="0" err="1"/>
              <a:t>комплаєнс</a:t>
            </a:r>
            <a:r>
              <a:rPr lang="ru-RU" dirty="0"/>
              <a:t> у </a:t>
            </a:r>
            <a:r>
              <a:rPr lang="ru-RU" dirty="0" err="1"/>
              <a:t>вищих</a:t>
            </a:r>
            <a:r>
              <a:rPr lang="ru-RU" dirty="0"/>
              <a:t> </a:t>
            </a:r>
            <a:r>
              <a:rPr lang="ru-RU" dirty="0" err="1"/>
              <a:t>навчальних</a:t>
            </a:r>
            <a:r>
              <a:rPr lang="ru-RU" dirty="0"/>
              <a:t> закладах»</a:t>
            </a:r>
            <a:endParaRPr lang="uk-UA" dirty="0"/>
          </a:p>
        </p:txBody>
      </p:sp>
      <p:sp>
        <p:nvSpPr>
          <p:cNvPr id="3" name="Місце для вмісту 2">
            <a:extLst>
              <a:ext uri="{FF2B5EF4-FFF2-40B4-BE49-F238E27FC236}">
                <a16:creationId xmlns:a16="http://schemas.microsoft.com/office/drawing/2014/main" id="{8482654F-F419-425E-B006-64A973CA1AFF}"/>
              </a:ext>
            </a:extLst>
          </p:cNvPr>
          <p:cNvSpPr>
            <a:spLocks noGrp="1"/>
          </p:cNvSpPr>
          <p:nvPr>
            <p:ph idx="1"/>
          </p:nvPr>
        </p:nvSpPr>
        <p:spPr/>
        <p:txBody>
          <a:bodyPr/>
          <a:lstStyle/>
          <a:p>
            <a:r>
              <a:rPr lang="uk-UA" dirty="0"/>
              <a:t>З червня 2021 по лютий 2022 року Асоціація юридичних </a:t>
            </a:r>
            <a:r>
              <a:rPr lang="uk-UA" dirty="0" err="1"/>
              <a:t>клінік</a:t>
            </a:r>
            <a:r>
              <a:rPr lang="uk-UA" dirty="0"/>
              <a:t> України впроваджувала </a:t>
            </a:r>
            <a:r>
              <a:rPr lang="uk-UA" dirty="0" err="1"/>
              <a:t>проєкт</a:t>
            </a:r>
            <a:r>
              <a:rPr lang="uk-UA" dirty="0"/>
              <a:t> «Антикорупційний </a:t>
            </a:r>
            <a:r>
              <a:rPr lang="uk-UA" dirty="0" err="1"/>
              <a:t>комплаєнс</a:t>
            </a:r>
            <a:r>
              <a:rPr lang="uk-UA" dirty="0"/>
              <a:t> у вищих навчальних закладах: від визначення ризиків до їх подолання».</a:t>
            </a:r>
          </a:p>
          <a:p>
            <a:r>
              <a:rPr lang="uk-UA" dirty="0"/>
              <a:t> Одним із напрямів </a:t>
            </a:r>
            <a:r>
              <a:rPr lang="uk-UA" dirty="0" err="1"/>
              <a:t>проєкту</a:t>
            </a:r>
            <a:r>
              <a:rPr lang="uk-UA" dirty="0"/>
              <a:t> був пошук та формування каталогу найбільш типових корупційних ризиків у вищій освіті.</a:t>
            </a:r>
          </a:p>
          <a:p>
            <a:r>
              <a:rPr lang="uk-UA" dirty="0"/>
              <a:t>За результатами аналізу вдалося сформувати розширений реєстр, який налічує 55 корупційних ризиків у чотирьох основних сферах організації вищої школи: навчальний процес, наукова діяльність, адміністративна діяльність та партнерство закладів вищої освіти із зовнішніми партнерами (</a:t>
            </a:r>
            <a:r>
              <a:rPr lang="uk-UA" dirty="0" err="1"/>
              <a:t>стейкхолдерами</a:t>
            </a:r>
            <a:r>
              <a:rPr lang="uk-UA"/>
              <a:t>).</a:t>
            </a:r>
            <a:endParaRPr lang="uk-UA" dirty="0"/>
          </a:p>
        </p:txBody>
      </p:sp>
    </p:spTree>
    <p:extLst>
      <p:ext uri="{BB962C8B-B14F-4D97-AF65-F5344CB8AC3E}">
        <p14:creationId xmlns:p14="http://schemas.microsoft.com/office/powerpoint/2010/main" val="33866616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a:extLst>
              <a:ext uri="{FF2B5EF4-FFF2-40B4-BE49-F238E27FC236}">
                <a16:creationId xmlns:a16="http://schemas.microsoft.com/office/drawing/2014/main" id="{42D591C8-E314-4A70-8248-4B455647F8D7}"/>
              </a:ext>
            </a:extLst>
          </p:cNvPr>
          <p:cNvSpPr/>
          <p:nvPr/>
        </p:nvSpPr>
        <p:spPr>
          <a:xfrm>
            <a:off x="2339439" y="2967335"/>
            <a:ext cx="9357756" cy="1754326"/>
          </a:xfrm>
          <a:prstGeom prst="rect">
            <a:avLst/>
          </a:prstGeom>
        </p:spPr>
        <p:txBody>
          <a:bodyPr wrap="square">
            <a:spAutoFit/>
          </a:bodyPr>
          <a:lstStyle/>
          <a:p>
            <a:r>
              <a:rPr lang="ru-RU" sz="3600" dirty="0" err="1"/>
              <a:t>Ризик</a:t>
            </a:r>
            <a:r>
              <a:rPr lang="ru-RU" sz="3600" dirty="0"/>
              <a:t> 16. </a:t>
            </a:r>
            <a:r>
              <a:rPr lang="ru-RU" sz="3600" dirty="0" err="1"/>
              <a:t>Зловживання</a:t>
            </a:r>
            <a:r>
              <a:rPr lang="ru-RU" sz="3600" dirty="0"/>
              <a:t> при </a:t>
            </a:r>
            <a:r>
              <a:rPr lang="ru-RU" sz="3600" dirty="0" err="1"/>
              <a:t>поселенні</a:t>
            </a:r>
            <a:r>
              <a:rPr lang="ru-RU" sz="3600" dirty="0"/>
              <a:t> </a:t>
            </a:r>
            <a:r>
              <a:rPr lang="ru-RU" sz="3600" dirty="0" err="1"/>
              <a:t>студентів</a:t>
            </a:r>
            <a:r>
              <a:rPr lang="ru-RU" sz="3600" dirty="0"/>
              <a:t> та </a:t>
            </a:r>
            <a:r>
              <a:rPr lang="ru-RU" sz="3600" dirty="0" err="1"/>
              <a:t>співробітників</a:t>
            </a:r>
            <a:endParaRPr lang="ru-RU" sz="3600" dirty="0"/>
          </a:p>
          <a:p>
            <a:r>
              <a:rPr lang="ru-RU" sz="3600" dirty="0"/>
              <a:t>у </a:t>
            </a:r>
            <a:r>
              <a:rPr lang="ru-RU" sz="3600" dirty="0" err="1"/>
              <a:t>гуртожитки</a:t>
            </a:r>
            <a:endParaRPr lang="uk-UA" sz="3600" dirty="0"/>
          </a:p>
        </p:txBody>
      </p:sp>
    </p:spTree>
    <p:extLst>
      <p:ext uri="{BB962C8B-B14F-4D97-AF65-F5344CB8AC3E}">
        <p14:creationId xmlns:p14="http://schemas.microsoft.com/office/powerpoint/2010/main" val="22030299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a:extLst>
              <a:ext uri="{FF2B5EF4-FFF2-40B4-BE49-F238E27FC236}">
                <a16:creationId xmlns:a16="http://schemas.microsoft.com/office/drawing/2014/main" id="{428651E7-510B-427F-B8F2-A48953CC29D4}"/>
              </a:ext>
            </a:extLst>
          </p:cNvPr>
          <p:cNvSpPr/>
          <p:nvPr/>
        </p:nvSpPr>
        <p:spPr>
          <a:xfrm>
            <a:off x="3048000" y="3105835"/>
            <a:ext cx="6096000" cy="646331"/>
          </a:xfrm>
          <a:prstGeom prst="rect">
            <a:avLst/>
          </a:prstGeom>
        </p:spPr>
        <p:txBody>
          <a:bodyPr>
            <a:spAutoFit/>
          </a:bodyPr>
          <a:lstStyle/>
          <a:p>
            <a:r>
              <a:rPr lang="ru-RU" dirty="0" err="1"/>
              <a:t>Ризик</a:t>
            </a:r>
            <a:r>
              <a:rPr lang="ru-RU" dirty="0"/>
              <a:t> 15. </a:t>
            </a:r>
            <a:r>
              <a:rPr lang="ru-RU" dirty="0" err="1"/>
              <a:t>Зловживання</a:t>
            </a:r>
            <a:r>
              <a:rPr lang="ru-RU" dirty="0"/>
              <a:t> при </a:t>
            </a:r>
            <a:r>
              <a:rPr lang="ru-RU" dirty="0" err="1"/>
              <a:t>призначенні</a:t>
            </a:r>
            <a:r>
              <a:rPr lang="ru-RU" dirty="0"/>
              <a:t> </a:t>
            </a:r>
            <a:r>
              <a:rPr lang="ru-RU" dirty="0" err="1"/>
              <a:t>премій</a:t>
            </a:r>
            <a:r>
              <a:rPr lang="ru-RU" dirty="0"/>
              <a:t> </a:t>
            </a:r>
            <a:r>
              <a:rPr lang="ru-RU" dirty="0" err="1"/>
              <a:t>або</a:t>
            </a:r>
            <a:r>
              <a:rPr lang="ru-RU" dirty="0"/>
              <a:t> </a:t>
            </a:r>
            <a:r>
              <a:rPr lang="ru-RU" dirty="0" err="1"/>
              <a:t>інших</a:t>
            </a:r>
            <a:r>
              <a:rPr lang="ru-RU" dirty="0"/>
              <a:t> </a:t>
            </a:r>
            <a:r>
              <a:rPr lang="ru-RU" dirty="0" err="1"/>
              <a:t>виплат</a:t>
            </a:r>
            <a:r>
              <a:rPr lang="ru-RU" dirty="0"/>
              <a:t> </a:t>
            </a:r>
            <a:r>
              <a:rPr lang="ru-RU" dirty="0" err="1"/>
              <a:t>стимулюючого</a:t>
            </a:r>
            <a:r>
              <a:rPr lang="ru-RU" dirty="0"/>
              <a:t> характеру</a:t>
            </a:r>
            <a:endParaRPr lang="uk-UA" dirty="0"/>
          </a:p>
        </p:txBody>
      </p:sp>
    </p:spTree>
    <p:extLst>
      <p:ext uri="{BB962C8B-B14F-4D97-AF65-F5344CB8AC3E}">
        <p14:creationId xmlns:p14="http://schemas.microsoft.com/office/powerpoint/2010/main" val="34563026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a:extLst>
              <a:ext uri="{FF2B5EF4-FFF2-40B4-BE49-F238E27FC236}">
                <a16:creationId xmlns:a16="http://schemas.microsoft.com/office/drawing/2014/main" id="{3D90D50F-ADA1-417A-901B-6CD20442FA04}"/>
              </a:ext>
            </a:extLst>
          </p:cNvPr>
          <p:cNvSpPr/>
          <p:nvPr/>
        </p:nvSpPr>
        <p:spPr>
          <a:xfrm>
            <a:off x="1389413" y="2967335"/>
            <a:ext cx="7754587" cy="1200329"/>
          </a:xfrm>
          <a:prstGeom prst="rect">
            <a:avLst/>
          </a:prstGeom>
        </p:spPr>
        <p:txBody>
          <a:bodyPr wrap="square">
            <a:spAutoFit/>
          </a:bodyPr>
          <a:lstStyle/>
          <a:p>
            <a:r>
              <a:rPr lang="ru-RU" sz="2400" dirty="0" err="1"/>
              <a:t>Ризик</a:t>
            </a:r>
            <a:r>
              <a:rPr lang="ru-RU" sz="2400" dirty="0"/>
              <a:t> 17. </a:t>
            </a:r>
            <a:r>
              <a:rPr lang="ru-RU" sz="2400" dirty="0" err="1"/>
              <a:t>Неправомірна</a:t>
            </a:r>
            <a:r>
              <a:rPr lang="ru-RU" sz="2400" dirty="0"/>
              <a:t> передача </a:t>
            </a:r>
            <a:r>
              <a:rPr lang="ru-RU" sz="2400" dirty="0" err="1"/>
              <a:t>земельних</a:t>
            </a:r>
            <a:r>
              <a:rPr lang="ru-RU" sz="2400" dirty="0"/>
              <a:t> </a:t>
            </a:r>
            <a:r>
              <a:rPr lang="ru-RU" sz="2400" dirty="0" err="1"/>
              <a:t>ділянок</a:t>
            </a:r>
            <a:r>
              <a:rPr lang="ru-RU" sz="2400" dirty="0"/>
              <a:t> ЗВО у </a:t>
            </a:r>
            <a:r>
              <a:rPr lang="ru-RU" sz="2400" dirty="0" err="1"/>
              <a:t>користування</a:t>
            </a:r>
            <a:r>
              <a:rPr lang="ru-RU" sz="2400" dirty="0"/>
              <a:t> </a:t>
            </a:r>
            <a:r>
              <a:rPr lang="ru-RU" sz="2400" dirty="0" err="1"/>
              <a:t>третім</a:t>
            </a:r>
            <a:r>
              <a:rPr lang="ru-RU" sz="2400" dirty="0"/>
              <a:t> особам </a:t>
            </a:r>
            <a:r>
              <a:rPr lang="ru-RU" sz="2400" dirty="0" err="1"/>
              <a:t>або</a:t>
            </a:r>
            <a:r>
              <a:rPr lang="ru-RU" sz="2400" dirty="0"/>
              <a:t> ж </a:t>
            </a:r>
            <a:r>
              <a:rPr lang="ru-RU" sz="2400" dirty="0" err="1"/>
              <a:t>під</a:t>
            </a:r>
            <a:r>
              <a:rPr lang="ru-RU" sz="2400" dirty="0"/>
              <a:t> </a:t>
            </a:r>
            <a:r>
              <a:rPr lang="ru-RU" sz="2400" dirty="0" err="1"/>
              <a:t>незаконні</a:t>
            </a:r>
            <a:r>
              <a:rPr lang="ru-RU" sz="2400" dirty="0"/>
              <a:t> </a:t>
            </a:r>
            <a:r>
              <a:rPr lang="ru-RU" sz="2400" dirty="0" err="1"/>
              <a:t>забудови</a:t>
            </a:r>
            <a:endParaRPr lang="uk-UA" sz="2400" dirty="0"/>
          </a:p>
        </p:txBody>
      </p:sp>
    </p:spTree>
    <p:extLst>
      <p:ext uri="{BB962C8B-B14F-4D97-AF65-F5344CB8AC3E}">
        <p14:creationId xmlns:p14="http://schemas.microsoft.com/office/powerpoint/2010/main" val="33851302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a:extLst>
              <a:ext uri="{FF2B5EF4-FFF2-40B4-BE49-F238E27FC236}">
                <a16:creationId xmlns:a16="http://schemas.microsoft.com/office/drawing/2014/main" id="{C64F0D55-EF06-4BCD-96F7-BFC20351F1CB}"/>
              </a:ext>
            </a:extLst>
          </p:cNvPr>
          <p:cNvSpPr/>
          <p:nvPr/>
        </p:nvSpPr>
        <p:spPr>
          <a:xfrm>
            <a:off x="1876301" y="3105835"/>
            <a:ext cx="9749642" cy="523220"/>
          </a:xfrm>
          <a:prstGeom prst="rect">
            <a:avLst/>
          </a:prstGeom>
        </p:spPr>
        <p:txBody>
          <a:bodyPr wrap="square">
            <a:spAutoFit/>
          </a:bodyPr>
          <a:lstStyle/>
          <a:p>
            <a:r>
              <a:rPr lang="ru-RU" sz="2800" dirty="0" err="1"/>
              <a:t>Ризик</a:t>
            </a:r>
            <a:r>
              <a:rPr lang="ru-RU" sz="2800" dirty="0"/>
              <a:t> 18. </a:t>
            </a:r>
            <a:r>
              <a:rPr lang="ru-RU" sz="2800" dirty="0" err="1"/>
              <a:t>Неправомірна</a:t>
            </a:r>
            <a:r>
              <a:rPr lang="ru-RU" sz="2800" dirty="0"/>
              <a:t> </a:t>
            </a:r>
            <a:r>
              <a:rPr lang="ru-RU" sz="2800" dirty="0" err="1"/>
              <a:t>здача</a:t>
            </a:r>
            <a:r>
              <a:rPr lang="ru-RU" sz="2800" dirty="0"/>
              <a:t> в </a:t>
            </a:r>
            <a:r>
              <a:rPr lang="ru-RU" sz="2800" dirty="0" err="1"/>
              <a:t>оренду</a:t>
            </a:r>
            <a:r>
              <a:rPr lang="ru-RU" sz="2800" dirty="0"/>
              <a:t> майна ЗВО </a:t>
            </a:r>
            <a:endParaRPr lang="uk-UA" sz="2800" dirty="0"/>
          </a:p>
        </p:txBody>
      </p:sp>
    </p:spTree>
    <p:extLst>
      <p:ext uri="{BB962C8B-B14F-4D97-AF65-F5344CB8AC3E}">
        <p14:creationId xmlns:p14="http://schemas.microsoft.com/office/powerpoint/2010/main" val="34892027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a:extLst>
              <a:ext uri="{FF2B5EF4-FFF2-40B4-BE49-F238E27FC236}">
                <a16:creationId xmlns:a16="http://schemas.microsoft.com/office/drawing/2014/main" id="{AB173589-25E6-4935-8E21-35FD7B8CFCBD}"/>
              </a:ext>
            </a:extLst>
          </p:cNvPr>
          <p:cNvSpPr/>
          <p:nvPr/>
        </p:nvSpPr>
        <p:spPr>
          <a:xfrm>
            <a:off x="3273753" y="3244334"/>
            <a:ext cx="8688597" cy="523220"/>
          </a:xfrm>
          <a:prstGeom prst="rect">
            <a:avLst/>
          </a:prstGeom>
        </p:spPr>
        <p:txBody>
          <a:bodyPr wrap="none">
            <a:spAutoFit/>
          </a:bodyPr>
          <a:lstStyle/>
          <a:p>
            <a:r>
              <a:rPr lang="ru-RU" sz="2800" dirty="0" err="1"/>
              <a:t>Ризик</a:t>
            </a:r>
            <a:r>
              <a:rPr lang="ru-RU" sz="2800" dirty="0"/>
              <a:t> 19. </a:t>
            </a:r>
            <a:r>
              <a:rPr lang="ru-RU" sz="2800" dirty="0" err="1"/>
              <a:t>Умисна</a:t>
            </a:r>
            <a:r>
              <a:rPr lang="ru-RU" sz="2800" dirty="0"/>
              <a:t> </a:t>
            </a:r>
            <a:r>
              <a:rPr lang="ru-RU" sz="2800" dirty="0" err="1"/>
              <a:t>закупівля</a:t>
            </a:r>
            <a:r>
              <a:rPr lang="ru-RU" sz="2800" dirty="0"/>
              <a:t> </a:t>
            </a:r>
            <a:r>
              <a:rPr lang="ru-RU" sz="2800" dirty="0" err="1"/>
              <a:t>непотрібних</a:t>
            </a:r>
            <a:r>
              <a:rPr lang="ru-RU" sz="2800" dirty="0"/>
              <a:t> </a:t>
            </a:r>
            <a:r>
              <a:rPr lang="ru-RU" sz="2800" dirty="0" err="1"/>
              <a:t>товарів</a:t>
            </a:r>
            <a:endParaRPr lang="uk-UA" sz="2800" dirty="0"/>
          </a:p>
        </p:txBody>
      </p:sp>
    </p:spTree>
    <p:extLst>
      <p:ext uri="{BB962C8B-B14F-4D97-AF65-F5344CB8AC3E}">
        <p14:creationId xmlns:p14="http://schemas.microsoft.com/office/powerpoint/2010/main" val="41246448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a:extLst>
              <a:ext uri="{FF2B5EF4-FFF2-40B4-BE49-F238E27FC236}">
                <a16:creationId xmlns:a16="http://schemas.microsoft.com/office/drawing/2014/main" id="{625C0062-7B6A-45D7-A67C-BFAEFEA9656D}"/>
              </a:ext>
            </a:extLst>
          </p:cNvPr>
          <p:cNvSpPr/>
          <p:nvPr/>
        </p:nvSpPr>
        <p:spPr>
          <a:xfrm>
            <a:off x="1496291" y="2967335"/>
            <a:ext cx="9630888" cy="1569660"/>
          </a:xfrm>
          <a:prstGeom prst="rect">
            <a:avLst/>
          </a:prstGeom>
        </p:spPr>
        <p:txBody>
          <a:bodyPr wrap="square">
            <a:spAutoFit/>
          </a:bodyPr>
          <a:lstStyle/>
          <a:p>
            <a:r>
              <a:rPr lang="ru-RU" sz="3200" dirty="0" err="1"/>
              <a:t>Ризик</a:t>
            </a:r>
            <a:r>
              <a:rPr lang="ru-RU" sz="3200" dirty="0"/>
              <a:t> 20. </a:t>
            </a:r>
            <a:r>
              <a:rPr lang="ru-RU" sz="3200" dirty="0" err="1"/>
              <a:t>Неправомірний</a:t>
            </a:r>
            <a:r>
              <a:rPr lang="ru-RU" sz="3200" dirty="0"/>
              <a:t> </a:t>
            </a:r>
            <a:r>
              <a:rPr lang="ru-RU" sz="3200" dirty="0" err="1"/>
              <a:t>вплив</a:t>
            </a:r>
            <a:r>
              <a:rPr lang="ru-RU" sz="3200" dirty="0"/>
              <a:t> на </a:t>
            </a:r>
            <a:r>
              <a:rPr lang="ru-RU" sz="3200" dirty="0" err="1"/>
              <a:t>процес</a:t>
            </a:r>
            <a:r>
              <a:rPr lang="ru-RU" sz="3200" dirty="0"/>
              <a:t> </a:t>
            </a:r>
            <a:r>
              <a:rPr lang="ru-RU" sz="3200" dirty="0" err="1"/>
              <a:t>закупівлі</a:t>
            </a:r>
            <a:r>
              <a:rPr lang="ru-RU" sz="3200" dirty="0"/>
              <a:t> шляхом </a:t>
            </a:r>
            <a:r>
              <a:rPr lang="ru-RU" sz="3200" dirty="0" err="1"/>
              <a:t>співпраці</a:t>
            </a:r>
            <a:r>
              <a:rPr lang="ru-RU" sz="3200" dirty="0"/>
              <a:t> з контрагентами поза межами </a:t>
            </a:r>
            <a:r>
              <a:rPr lang="ru-RU" sz="3200" dirty="0" err="1"/>
              <a:t>тендерних</a:t>
            </a:r>
            <a:r>
              <a:rPr lang="ru-RU" sz="3200" dirty="0"/>
              <a:t> </a:t>
            </a:r>
            <a:r>
              <a:rPr lang="ru-RU" sz="3200" dirty="0" err="1"/>
              <a:t>процесів</a:t>
            </a:r>
            <a:endParaRPr lang="uk-UA" sz="3200" dirty="0"/>
          </a:p>
        </p:txBody>
      </p:sp>
    </p:spTree>
    <p:extLst>
      <p:ext uri="{BB962C8B-B14F-4D97-AF65-F5344CB8AC3E}">
        <p14:creationId xmlns:p14="http://schemas.microsoft.com/office/powerpoint/2010/main" val="19622726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a:extLst>
              <a:ext uri="{FF2B5EF4-FFF2-40B4-BE49-F238E27FC236}">
                <a16:creationId xmlns:a16="http://schemas.microsoft.com/office/drawing/2014/main" id="{19D27DA7-D865-4EA4-9BFA-74C6479D7D63}"/>
              </a:ext>
            </a:extLst>
          </p:cNvPr>
          <p:cNvSpPr/>
          <p:nvPr/>
        </p:nvSpPr>
        <p:spPr>
          <a:xfrm>
            <a:off x="1436914" y="2967335"/>
            <a:ext cx="9987148" cy="2308324"/>
          </a:xfrm>
          <a:prstGeom prst="rect">
            <a:avLst/>
          </a:prstGeom>
        </p:spPr>
        <p:txBody>
          <a:bodyPr wrap="square">
            <a:spAutoFit/>
          </a:bodyPr>
          <a:lstStyle/>
          <a:p>
            <a:r>
              <a:rPr lang="ru-RU" sz="3600" dirty="0" err="1"/>
              <a:t>Ризик</a:t>
            </a:r>
            <a:r>
              <a:rPr lang="ru-RU" sz="3600" dirty="0"/>
              <a:t> 21. </a:t>
            </a:r>
            <a:r>
              <a:rPr lang="ru-RU" sz="3600" dirty="0" err="1"/>
              <a:t>Зловживання</a:t>
            </a:r>
            <a:r>
              <a:rPr lang="ru-RU" sz="3600" dirty="0"/>
              <a:t> </a:t>
            </a:r>
            <a:r>
              <a:rPr lang="ru-RU" sz="3600" dirty="0" err="1"/>
              <a:t>повноваженнями</a:t>
            </a:r>
            <a:r>
              <a:rPr lang="ru-RU" sz="3600" dirty="0"/>
              <a:t> з метою примусу </a:t>
            </a:r>
            <a:r>
              <a:rPr lang="ru-RU" sz="3600" dirty="0" err="1"/>
              <a:t>учасників</a:t>
            </a:r>
            <a:r>
              <a:rPr lang="ru-RU" sz="3600" dirty="0"/>
              <a:t> </a:t>
            </a:r>
            <a:r>
              <a:rPr lang="ru-RU" sz="3600" dirty="0" err="1"/>
              <a:t>освітнього</a:t>
            </a:r>
            <a:r>
              <a:rPr lang="ru-RU" sz="3600" dirty="0"/>
              <a:t> </a:t>
            </a:r>
            <a:r>
              <a:rPr lang="ru-RU" sz="3600" dirty="0" err="1"/>
              <a:t>процесу</a:t>
            </a:r>
            <a:r>
              <a:rPr lang="ru-RU" sz="3600" dirty="0"/>
              <a:t> </a:t>
            </a:r>
            <a:r>
              <a:rPr lang="ru-RU" sz="3600" dirty="0" err="1"/>
              <a:t>купувати</a:t>
            </a:r>
            <a:r>
              <a:rPr lang="ru-RU" sz="3600" dirty="0"/>
              <a:t> </a:t>
            </a:r>
            <a:r>
              <a:rPr lang="ru-RU" sz="3600" dirty="0" err="1"/>
              <a:t>платні</a:t>
            </a:r>
            <a:r>
              <a:rPr lang="ru-RU" sz="3600" dirty="0"/>
              <a:t> </a:t>
            </a:r>
            <a:r>
              <a:rPr lang="ru-RU" sz="3600" dirty="0" err="1"/>
              <a:t>послуги</a:t>
            </a:r>
            <a:r>
              <a:rPr lang="ru-RU" sz="3600" dirty="0"/>
              <a:t> </a:t>
            </a:r>
            <a:r>
              <a:rPr lang="ru-RU" sz="3600" dirty="0" err="1"/>
              <a:t>виключно</a:t>
            </a:r>
            <a:r>
              <a:rPr lang="ru-RU" sz="3600" dirty="0"/>
              <a:t> в  ЗВО</a:t>
            </a:r>
            <a:endParaRPr lang="uk-UA" sz="3600" dirty="0"/>
          </a:p>
        </p:txBody>
      </p:sp>
    </p:spTree>
    <p:extLst>
      <p:ext uri="{BB962C8B-B14F-4D97-AF65-F5344CB8AC3E}">
        <p14:creationId xmlns:p14="http://schemas.microsoft.com/office/powerpoint/2010/main" val="31904784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a:extLst>
              <a:ext uri="{FF2B5EF4-FFF2-40B4-BE49-F238E27FC236}">
                <a16:creationId xmlns:a16="http://schemas.microsoft.com/office/drawing/2014/main" id="{42ADE828-B085-472E-97E9-7AA281129D1C}"/>
              </a:ext>
            </a:extLst>
          </p:cNvPr>
          <p:cNvSpPr/>
          <p:nvPr/>
        </p:nvSpPr>
        <p:spPr>
          <a:xfrm>
            <a:off x="1816925" y="3244334"/>
            <a:ext cx="11459085" cy="584775"/>
          </a:xfrm>
          <a:prstGeom prst="rect">
            <a:avLst/>
          </a:prstGeom>
        </p:spPr>
        <p:txBody>
          <a:bodyPr wrap="square">
            <a:spAutoFit/>
          </a:bodyPr>
          <a:lstStyle/>
          <a:p>
            <a:r>
              <a:rPr lang="ru-RU" sz="3200" dirty="0" err="1"/>
              <a:t>Ризик</a:t>
            </a:r>
            <a:r>
              <a:rPr lang="ru-RU" sz="3200" dirty="0"/>
              <a:t> 22. </a:t>
            </a:r>
            <a:r>
              <a:rPr lang="ru-RU" sz="3200" dirty="0" err="1"/>
              <a:t>Вимагання</a:t>
            </a:r>
            <a:r>
              <a:rPr lang="ru-RU" sz="3200" dirty="0"/>
              <a:t> </a:t>
            </a:r>
            <a:r>
              <a:rPr lang="ru-RU" sz="3200" dirty="0" err="1"/>
              <a:t>сплати</a:t>
            </a:r>
            <a:r>
              <a:rPr lang="ru-RU" sz="3200" dirty="0"/>
              <a:t> </a:t>
            </a:r>
            <a:r>
              <a:rPr lang="ru-RU" sz="3200" dirty="0" err="1"/>
              <a:t>благодійних</a:t>
            </a:r>
            <a:r>
              <a:rPr lang="ru-RU" sz="3200" dirty="0"/>
              <a:t> </a:t>
            </a:r>
            <a:r>
              <a:rPr lang="ru-RU" sz="3200" dirty="0" err="1"/>
              <a:t>внесків</a:t>
            </a:r>
            <a:endParaRPr lang="uk-UA" sz="3200" dirty="0"/>
          </a:p>
        </p:txBody>
      </p:sp>
    </p:spTree>
    <p:extLst>
      <p:ext uri="{BB962C8B-B14F-4D97-AF65-F5344CB8AC3E}">
        <p14:creationId xmlns:p14="http://schemas.microsoft.com/office/powerpoint/2010/main" val="21689405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a:extLst>
              <a:ext uri="{FF2B5EF4-FFF2-40B4-BE49-F238E27FC236}">
                <a16:creationId xmlns:a16="http://schemas.microsoft.com/office/drawing/2014/main" id="{4EAD6BF7-EE7A-4A3F-8201-3AC613617AF0}"/>
              </a:ext>
            </a:extLst>
          </p:cNvPr>
          <p:cNvSpPr/>
          <p:nvPr/>
        </p:nvSpPr>
        <p:spPr>
          <a:xfrm>
            <a:off x="3352709" y="3244334"/>
            <a:ext cx="7853432" cy="461665"/>
          </a:xfrm>
          <a:prstGeom prst="rect">
            <a:avLst/>
          </a:prstGeom>
        </p:spPr>
        <p:txBody>
          <a:bodyPr wrap="none">
            <a:spAutoFit/>
          </a:bodyPr>
          <a:lstStyle/>
          <a:p>
            <a:r>
              <a:rPr lang="ru-RU" sz="2400" dirty="0" err="1"/>
              <a:t>Ризик</a:t>
            </a:r>
            <a:r>
              <a:rPr lang="ru-RU" sz="2400" dirty="0"/>
              <a:t> 23. </a:t>
            </a:r>
            <a:r>
              <a:rPr lang="ru-RU" sz="2400" dirty="0" err="1"/>
              <a:t>Тиск</a:t>
            </a:r>
            <a:r>
              <a:rPr lang="ru-RU" sz="2400" dirty="0"/>
              <a:t> на </a:t>
            </a:r>
            <a:r>
              <a:rPr lang="ru-RU" sz="2400" dirty="0" err="1"/>
              <a:t>активних</a:t>
            </a:r>
            <a:r>
              <a:rPr lang="ru-RU" sz="2400" dirty="0"/>
              <a:t> </a:t>
            </a:r>
            <a:r>
              <a:rPr lang="ru-RU" sz="2400" dirty="0" err="1"/>
              <a:t>студентів</a:t>
            </a:r>
            <a:r>
              <a:rPr lang="ru-RU" sz="2400" dirty="0"/>
              <a:t> та </a:t>
            </a:r>
            <a:r>
              <a:rPr lang="ru-RU" sz="2400" dirty="0" err="1"/>
              <a:t>викладачів</a:t>
            </a:r>
            <a:r>
              <a:rPr lang="ru-RU" sz="2400" dirty="0"/>
              <a:t> </a:t>
            </a:r>
            <a:endParaRPr lang="uk-UA" sz="2400" dirty="0"/>
          </a:p>
        </p:txBody>
      </p:sp>
    </p:spTree>
    <p:extLst>
      <p:ext uri="{BB962C8B-B14F-4D97-AF65-F5344CB8AC3E}">
        <p14:creationId xmlns:p14="http://schemas.microsoft.com/office/powerpoint/2010/main" val="3539179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a:extLst>
              <a:ext uri="{FF2B5EF4-FFF2-40B4-BE49-F238E27FC236}">
                <a16:creationId xmlns:a16="http://schemas.microsoft.com/office/drawing/2014/main" id="{D4440FEA-DF78-419C-B364-928704F45218}"/>
              </a:ext>
            </a:extLst>
          </p:cNvPr>
          <p:cNvSpPr/>
          <p:nvPr/>
        </p:nvSpPr>
        <p:spPr>
          <a:xfrm>
            <a:off x="1068779" y="2967335"/>
            <a:ext cx="10580915" cy="1384995"/>
          </a:xfrm>
          <a:prstGeom prst="rect">
            <a:avLst/>
          </a:prstGeom>
        </p:spPr>
        <p:txBody>
          <a:bodyPr wrap="square">
            <a:spAutoFit/>
          </a:bodyPr>
          <a:lstStyle/>
          <a:p>
            <a:r>
              <a:rPr lang="ru-RU" sz="2800" dirty="0" err="1"/>
              <a:t>Ризик</a:t>
            </a:r>
            <a:r>
              <a:rPr lang="ru-RU" sz="2800" dirty="0"/>
              <a:t> 24. </a:t>
            </a:r>
            <a:r>
              <a:rPr lang="ru-RU" sz="2800" dirty="0" err="1"/>
              <a:t>Зловживання</a:t>
            </a:r>
            <a:r>
              <a:rPr lang="ru-RU" sz="2800" dirty="0"/>
              <a:t> </a:t>
            </a:r>
            <a:r>
              <a:rPr lang="ru-RU" sz="2800" dirty="0" err="1"/>
              <a:t>владним</a:t>
            </a:r>
            <a:r>
              <a:rPr lang="ru-RU" sz="2800" dirty="0"/>
              <a:t> становищем / </a:t>
            </a:r>
            <a:r>
              <a:rPr lang="ru-RU" sz="2800" dirty="0" err="1"/>
              <a:t>політичним</a:t>
            </a:r>
            <a:r>
              <a:rPr lang="ru-RU" sz="2800" dirty="0"/>
              <a:t> статусом для </a:t>
            </a:r>
            <a:r>
              <a:rPr lang="ru-RU" sz="2800" dirty="0" err="1"/>
              <a:t>тиску</a:t>
            </a:r>
            <a:r>
              <a:rPr lang="ru-RU" sz="2800" dirty="0"/>
              <a:t> на </a:t>
            </a:r>
            <a:r>
              <a:rPr lang="ru-RU" sz="2800" dirty="0" err="1"/>
              <a:t>представників</a:t>
            </a:r>
            <a:r>
              <a:rPr lang="ru-RU" sz="2800" dirty="0"/>
              <a:t> </a:t>
            </a:r>
            <a:r>
              <a:rPr lang="ru-RU" sz="2800" dirty="0" err="1"/>
              <a:t>закладів</a:t>
            </a:r>
            <a:r>
              <a:rPr lang="ru-RU" sz="2800" dirty="0"/>
              <a:t> </a:t>
            </a:r>
            <a:r>
              <a:rPr lang="ru-RU" sz="2800" dirty="0" err="1"/>
              <a:t>вищої</a:t>
            </a:r>
            <a:r>
              <a:rPr lang="ru-RU" sz="2800" dirty="0"/>
              <a:t> </a:t>
            </a:r>
            <a:r>
              <a:rPr lang="ru-RU" sz="2800" dirty="0" err="1"/>
              <a:t>освіти</a:t>
            </a:r>
            <a:r>
              <a:rPr lang="ru-RU" sz="2800" dirty="0"/>
              <a:t> </a:t>
            </a:r>
            <a:endParaRPr lang="uk-UA" sz="2800" dirty="0"/>
          </a:p>
        </p:txBody>
      </p:sp>
    </p:spTree>
    <p:extLst>
      <p:ext uri="{BB962C8B-B14F-4D97-AF65-F5344CB8AC3E}">
        <p14:creationId xmlns:p14="http://schemas.microsoft.com/office/powerpoint/2010/main" val="362538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3BC049B-9D26-4333-8299-726227217CA5}"/>
              </a:ext>
            </a:extLst>
          </p:cNvPr>
          <p:cNvSpPr>
            <a:spLocks noGrp="1"/>
          </p:cNvSpPr>
          <p:nvPr>
            <p:ph type="title"/>
          </p:nvPr>
        </p:nvSpPr>
        <p:spPr/>
        <p:txBody>
          <a:bodyPr/>
          <a:lstStyle/>
          <a:p>
            <a:r>
              <a:rPr lang="ru-RU" dirty="0" err="1"/>
              <a:t>Антикорупційний</a:t>
            </a:r>
            <a:r>
              <a:rPr lang="ru-RU" dirty="0"/>
              <a:t> </a:t>
            </a:r>
            <a:r>
              <a:rPr lang="ru-RU" dirty="0" err="1"/>
              <a:t>комплаєнс</a:t>
            </a:r>
            <a:r>
              <a:rPr lang="ru-RU" dirty="0"/>
              <a:t> у </a:t>
            </a:r>
            <a:r>
              <a:rPr lang="ru-RU" dirty="0" err="1"/>
              <a:t>вищій</a:t>
            </a:r>
            <a:r>
              <a:rPr lang="ru-RU" dirty="0"/>
              <a:t> </a:t>
            </a:r>
            <a:r>
              <a:rPr lang="ru-RU" dirty="0" err="1"/>
              <a:t>освіті</a:t>
            </a:r>
            <a:r>
              <a:rPr lang="ru-RU" dirty="0"/>
              <a:t>: </a:t>
            </a:r>
            <a:r>
              <a:rPr lang="ru-RU" dirty="0" err="1"/>
              <a:t>чому</a:t>
            </a:r>
            <a:r>
              <a:rPr lang="ru-RU" dirty="0"/>
              <a:t> </a:t>
            </a:r>
            <a:r>
              <a:rPr lang="ru-RU" dirty="0" err="1"/>
              <a:t>він</a:t>
            </a:r>
            <a:r>
              <a:rPr lang="ru-RU" dirty="0"/>
              <a:t> </a:t>
            </a:r>
            <a:r>
              <a:rPr lang="ru-RU" dirty="0" err="1"/>
              <a:t>важливий</a:t>
            </a:r>
            <a:endParaRPr lang="uk-UA" dirty="0"/>
          </a:p>
        </p:txBody>
      </p:sp>
      <p:sp>
        <p:nvSpPr>
          <p:cNvPr id="3" name="Місце для вмісту 2">
            <a:extLst>
              <a:ext uri="{FF2B5EF4-FFF2-40B4-BE49-F238E27FC236}">
                <a16:creationId xmlns:a16="http://schemas.microsoft.com/office/drawing/2014/main" id="{B3F07533-0DF4-4287-8472-8C3E244B4383}"/>
              </a:ext>
            </a:extLst>
          </p:cNvPr>
          <p:cNvSpPr>
            <a:spLocks noGrp="1"/>
          </p:cNvSpPr>
          <p:nvPr>
            <p:ph idx="1"/>
          </p:nvPr>
        </p:nvSpPr>
        <p:spPr/>
        <p:txBody>
          <a:bodyPr>
            <a:normAutofit/>
          </a:bodyPr>
          <a:lstStyle/>
          <a:p>
            <a:r>
              <a:rPr lang="uk-UA" dirty="0"/>
              <a:t>Побудувати етичні інституції допомагають антикорупційні ініціативи та </a:t>
            </a:r>
            <a:r>
              <a:rPr lang="uk-UA" dirty="0" err="1"/>
              <a:t>комплаєнс</a:t>
            </a:r>
            <a:r>
              <a:rPr lang="uk-UA" dirty="0"/>
              <a:t> – запровадження та дотримання чітких внутрішніх та зовнішніх норм щодо антикорупційної діяльності та доброчесної поведінки на усіх рівнях закладу вищої освіти.</a:t>
            </a:r>
          </a:p>
          <a:p>
            <a:r>
              <a:rPr lang="uk-UA" dirty="0"/>
              <a:t>Розробка і впровадження системи антикорупційного </a:t>
            </a:r>
            <a:r>
              <a:rPr lang="uk-UA" dirty="0" err="1"/>
              <a:t>комплаєнсу</a:t>
            </a:r>
            <a:r>
              <a:rPr lang="uk-UA" dirty="0"/>
              <a:t> в закладі вищої освіти не тільки є питанням управління, а й фактором, що впливає на розвиток суспільства в цілому.</a:t>
            </a:r>
          </a:p>
          <a:p>
            <a:r>
              <a:rPr lang="uk-UA" dirty="0"/>
              <a:t>Етична поведінка є наріжним </a:t>
            </a:r>
            <a:r>
              <a:rPr lang="uk-UA" dirty="0" err="1"/>
              <a:t>каменем</a:t>
            </a:r>
            <a:r>
              <a:rPr lang="uk-UA" dirty="0"/>
              <a:t> академічної доброчесності. Підтримуючи та розвиваючи культуру прозорості та підзвітності, університети дають можливість студентам отримувати якісну освіту, розвиватися та здійснювати інтелектуальні пошуки без тіні корупції.</a:t>
            </a:r>
          </a:p>
          <a:p>
            <a:endParaRPr lang="uk-UA" dirty="0"/>
          </a:p>
        </p:txBody>
      </p:sp>
    </p:spTree>
    <p:extLst>
      <p:ext uri="{BB962C8B-B14F-4D97-AF65-F5344CB8AC3E}">
        <p14:creationId xmlns:p14="http://schemas.microsoft.com/office/powerpoint/2010/main" val="18638212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a:extLst>
              <a:ext uri="{FF2B5EF4-FFF2-40B4-BE49-F238E27FC236}">
                <a16:creationId xmlns:a16="http://schemas.microsoft.com/office/drawing/2014/main" id="{529CA65D-C574-496A-8EB7-E0DB1BE0A266}"/>
              </a:ext>
            </a:extLst>
          </p:cNvPr>
          <p:cNvSpPr/>
          <p:nvPr/>
        </p:nvSpPr>
        <p:spPr>
          <a:xfrm>
            <a:off x="1448790" y="2967335"/>
            <a:ext cx="9737766" cy="1384995"/>
          </a:xfrm>
          <a:prstGeom prst="rect">
            <a:avLst/>
          </a:prstGeom>
        </p:spPr>
        <p:txBody>
          <a:bodyPr wrap="square">
            <a:spAutoFit/>
          </a:bodyPr>
          <a:lstStyle/>
          <a:p>
            <a:r>
              <a:rPr lang="ru-RU" sz="2800" dirty="0" err="1"/>
              <a:t>Ризик</a:t>
            </a:r>
            <a:r>
              <a:rPr lang="ru-RU" sz="2800" dirty="0"/>
              <a:t> 25. </a:t>
            </a:r>
            <a:r>
              <a:rPr lang="ru-RU" sz="2800" dirty="0" err="1"/>
              <a:t>Залучення</a:t>
            </a:r>
            <a:r>
              <a:rPr lang="ru-RU" sz="2800" dirty="0"/>
              <a:t> </a:t>
            </a:r>
            <a:r>
              <a:rPr lang="ru-RU" sz="2800" dirty="0" err="1"/>
              <a:t>учасників</a:t>
            </a:r>
            <a:r>
              <a:rPr lang="ru-RU" sz="2800" dirty="0"/>
              <a:t> </a:t>
            </a:r>
            <a:r>
              <a:rPr lang="ru-RU" sz="2800" dirty="0" err="1"/>
              <a:t>освітнього</a:t>
            </a:r>
            <a:r>
              <a:rPr lang="ru-RU" sz="2800" dirty="0"/>
              <a:t> </a:t>
            </a:r>
            <a:r>
              <a:rPr lang="ru-RU" sz="2800" dirty="0" err="1"/>
              <a:t>процесу</a:t>
            </a:r>
            <a:r>
              <a:rPr lang="ru-RU" sz="2800" dirty="0"/>
              <a:t> до </a:t>
            </a:r>
            <a:r>
              <a:rPr lang="ru-RU" sz="2800" dirty="0" err="1"/>
              <a:t>політичної</a:t>
            </a:r>
            <a:r>
              <a:rPr lang="ru-RU" sz="2800" dirty="0"/>
              <a:t> </a:t>
            </a:r>
            <a:r>
              <a:rPr lang="ru-RU" sz="2800" dirty="0" err="1"/>
              <a:t>агітації</a:t>
            </a:r>
            <a:r>
              <a:rPr lang="ru-RU" sz="2800" dirty="0"/>
              <a:t> та </a:t>
            </a:r>
            <a:r>
              <a:rPr lang="ru-RU" sz="2800" dirty="0" err="1"/>
              <a:t>виборчого</a:t>
            </a:r>
            <a:r>
              <a:rPr lang="ru-RU" sz="2800" dirty="0"/>
              <a:t> </a:t>
            </a:r>
            <a:r>
              <a:rPr lang="ru-RU" sz="2800" dirty="0" err="1"/>
              <a:t>процесу</a:t>
            </a:r>
            <a:r>
              <a:rPr lang="ru-RU" sz="2800" dirty="0"/>
              <a:t> на </a:t>
            </a:r>
            <a:r>
              <a:rPr lang="ru-RU" sz="2800" dirty="0" err="1"/>
              <a:t>користь</a:t>
            </a:r>
            <a:r>
              <a:rPr lang="ru-RU" sz="2800" dirty="0"/>
              <a:t> </a:t>
            </a:r>
            <a:r>
              <a:rPr lang="ru-RU" sz="2800" dirty="0" err="1"/>
              <a:t>певних</a:t>
            </a:r>
            <a:r>
              <a:rPr lang="ru-RU" sz="2800" dirty="0"/>
              <a:t> </a:t>
            </a:r>
            <a:r>
              <a:rPr lang="ru-RU" sz="2800" dirty="0" err="1"/>
              <a:t>політичних</a:t>
            </a:r>
            <a:r>
              <a:rPr lang="ru-RU" sz="2800" dirty="0"/>
              <a:t> </a:t>
            </a:r>
            <a:r>
              <a:rPr lang="ru-RU" sz="2800" dirty="0" err="1"/>
              <a:t>діячів</a:t>
            </a:r>
            <a:r>
              <a:rPr lang="ru-RU" sz="2800" dirty="0"/>
              <a:t> (</a:t>
            </a:r>
            <a:r>
              <a:rPr lang="ru-RU" sz="2800" dirty="0" err="1"/>
              <a:t>партій</a:t>
            </a:r>
            <a:r>
              <a:rPr lang="ru-RU" sz="2800" dirty="0"/>
              <a:t>)</a:t>
            </a:r>
            <a:endParaRPr lang="uk-UA" sz="2800" dirty="0"/>
          </a:p>
        </p:txBody>
      </p:sp>
    </p:spTree>
    <p:extLst>
      <p:ext uri="{BB962C8B-B14F-4D97-AF65-F5344CB8AC3E}">
        <p14:creationId xmlns:p14="http://schemas.microsoft.com/office/powerpoint/2010/main" val="40658109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45D657F-2FB1-48FA-B1BA-6659B36AC8DD}"/>
              </a:ext>
            </a:extLst>
          </p:cNvPr>
          <p:cNvSpPr>
            <a:spLocks noGrp="1"/>
          </p:cNvSpPr>
          <p:nvPr>
            <p:ph type="title"/>
          </p:nvPr>
        </p:nvSpPr>
        <p:spPr/>
        <p:txBody>
          <a:bodyPr/>
          <a:lstStyle/>
          <a:p>
            <a:r>
              <a:rPr lang="ru-RU" dirty="0"/>
              <a:t>Заходи </a:t>
            </a:r>
            <a:r>
              <a:rPr lang="ru-RU" dirty="0" err="1"/>
              <a:t>нівелювання</a:t>
            </a:r>
            <a:r>
              <a:rPr lang="ru-RU" dirty="0"/>
              <a:t> </a:t>
            </a:r>
            <a:r>
              <a:rPr lang="ru-RU" dirty="0" err="1"/>
              <a:t>корупційних</a:t>
            </a:r>
            <a:br>
              <a:rPr lang="ru-RU" dirty="0"/>
            </a:br>
            <a:r>
              <a:rPr lang="ru-RU" dirty="0" err="1"/>
              <a:t>ризиків</a:t>
            </a:r>
            <a:r>
              <a:rPr lang="ru-RU" dirty="0"/>
              <a:t> у </a:t>
            </a:r>
            <a:r>
              <a:rPr lang="ru-RU" dirty="0" err="1"/>
              <a:t>сфері</a:t>
            </a:r>
            <a:r>
              <a:rPr lang="ru-RU" dirty="0"/>
              <a:t> </a:t>
            </a:r>
            <a:r>
              <a:rPr lang="ru-RU" dirty="0" err="1"/>
              <a:t>вищої</a:t>
            </a:r>
            <a:r>
              <a:rPr lang="ru-RU" dirty="0"/>
              <a:t> </a:t>
            </a:r>
            <a:r>
              <a:rPr lang="ru-RU" dirty="0" err="1"/>
              <a:t>освіти</a:t>
            </a:r>
            <a:r>
              <a:rPr lang="ru-RU" dirty="0"/>
              <a:t>:</a:t>
            </a:r>
          </a:p>
        </p:txBody>
      </p:sp>
      <p:sp>
        <p:nvSpPr>
          <p:cNvPr id="3" name="Місце для вмісту 2">
            <a:extLst>
              <a:ext uri="{FF2B5EF4-FFF2-40B4-BE49-F238E27FC236}">
                <a16:creationId xmlns:a16="http://schemas.microsoft.com/office/drawing/2014/main" id="{23EF0187-383D-4617-9919-CF9A881840C7}"/>
              </a:ext>
            </a:extLst>
          </p:cNvPr>
          <p:cNvSpPr>
            <a:spLocks noGrp="1"/>
          </p:cNvSpPr>
          <p:nvPr>
            <p:ph idx="1"/>
          </p:nvPr>
        </p:nvSpPr>
        <p:spPr/>
        <p:txBody>
          <a:bodyPr>
            <a:normAutofit/>
          </a:bodyPr>
          <a:lstStyle/>
          <a:p>
            <a:r>
              <a:rPr lang="uk-UA" sz="2000" dirty="0"/>
              <a:t>1) прозорість і підзвітність: підвищення прозорості в освітніх системах і притягнення окремих осіб до відповідальності за їхні дії може допомогти зменшити корупцію. Це може включати публікацію бюджетів і видатків, розкриття інформації про прийом на роботу, а також створення механізмів звітності та розслідування корупції;</a:t>
            </a:r>
          </a:p>
          <a:p>
            <a:r>
              <a:rPr lang="uk-UA" sz="2000" dirty="0"/>
              <a:t>2) зміцнення законодавчої бази: зміцнення правової бази та нормативних актів може допомогти стримати корупцію в освіті. Це може включати закони, які забороняють кумівство та інші форми корупції, а також застосовуються покарання для тих, хто їх порушує; </a:t>
            </a:r>
          </a:p>
        </p:txBody>
      </p:sp>
    </p:spTree>
    <p:extLst>
      <p:ext uri="{BB962C8B-B14F-4D97-AF65-F5344CB8AC3E}">
        <p14:creationId xmlns:p14="http://schemas.microsoft.com/office/powerpoint/2010/main" val="36898638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45D657F-2FB1-48FA-B1BA-6659B36AC8DD}"/>
              </a:ext>
            </a:extLst>
          </p:cNvPr>
          <p:cNvSpPr>
            <a:spLocks noGrp="1"/>
          </p:cNvSpPr>
          <p:nvPr>
            <p:ph type="title"/>
          </p:nvPr>
        </p:nvSpPr>
        <p:spPr/>
        <p:txBody>
          <a:bodyPr/>
          <a:lstStyle/>
          <a:p>
            <a:r>
              <a:rPr lang="ru-RU" dirty="0"/>
              <a:t>Заходи </a:t>
            </a:r>
            <a:r>
              <a:rPr lang="ru-RU" dirty="0" err="1"/>
              <a:t>нівелювання</a:t>
            </a:r>
            <a:r>
              <a:rPr lang="ru-RU" dirty="0"/>
              <a:t> </a:t>
            </a:r>
            <a:r>
              <a:rPr lang="ru-RU" dirty="0" err="1"/>
              <a:t>корупційних</a:t>
            </a:r>
            <a:br>
              <a:rPr lang="ru-RU" dirty="0"/>
            </a:br>
            <a:r>
              <a:rPr lang="ru-RU" dirty="0" err="1"/>
              <a:t>ризиків</a:t>
            </a:r>
            <a:r>
              <a:rPr lang="ru-RU" dirty="0"/>
              <a:t> у </a:t>
            </a:r>
            <a:r>
              <a:rPr lang="ru-RU" dirty="0" err="1"/>
              <a:t>сфері</a:t>
            </a:r>
            <a:r>
              <a:rPr lang="ru-RU" dirty="0"/>
              <a:t> </a:t>
            </a:r>
            <a:r>
              <a:rPr lang="ru-RU" dirty="0" err="1"/>
              <a:t>вищої</a:t>
            </a:r>
            <a:r>
              <a:rPr lang="ru-RU" dirty="0"/>
              <a:t> </a:t>
            </a:r>
            <a:r>
              <a:rPr lang="ru-RU" dirty="0" err="1"/>
              <a:t>освіти</a:t>
            </a:r>
            <a:r>
              <a:rPr lang="ru-RU" dirty="0"/>
              <a:t>:</a:t>
            </a:r>
          </a:p>
        </p:txBody>
      </p:sp>
      <p:sp>
        <p:nvSpPr>
          <p:cNvPr id="3" name="Місце для вмісту 2">
            <a:extLst>
              <a:ext uri="{FF2B5EF4-FFF2-40B4-BE49-F238E27FC236}">
                <a16:creationId xmlns:a16="http://schemas.microsoft.com/office/drawing/2014/main" id="{23EF0187-383D-4617-9919-CF9A881840C7}"/>
              </a:ext>
            </a:extLst>
          </p:cNvPr>
          <p:cNvSpPr>
            <a:spLocks noGrp="1"/>
          </p:cNvSpPr>
          <p:nvPr>
            <p:ph idx="1"/>
          </p:nvPr>
        </p:nvSpPr>
        <p:spPr/>
        <p:txBody>
          <a:bodyPr>
            <a:normAutofit/>
          </a:bodyPr>
          <a:lstStyle/>
          <a:p>
            <a:r>
              <a:rPr lang="uk-UA" sz="2000" dirty="0"/>
              <a:t>3) посилення механізмів контролю: створення незалежних механізмів контролю, таких як антикорупційні комісії чи омбудсмени, може допомогти виявити та запобігти корупції в освіті. Ці органи можуть розслідувати скарги, перевіряти навчальні заклади та давати рекомендації щодо підвищення прозорості та підзвітності;</a:t>
            </a:r>
          </a:p>
          <a:p>
            <a:r>
              <a:rPr lang="uk-UA" sz="2000" dirty="0"/>
              <a:t>4) посилення професійних стандартів: встановлення чітких професійних стандартів і етичних кодексів поведінки для науково педагогічних працівників може допомогти зменшити можливості для корупції;</a:t>
            </a:r>
          </a:p>
        </p:txBody>
      </p:sp>
    </p:spTree>
    <p:extLst>
      <p:ext uri="{BB962C8B-B14F-4D97-AF65-F5344CB8AC3E}">
        <p14:creationId xmlns:p14="http://schemas.microsoft.com/office/powerpoint/2010/main" val="24488204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45D657F-2FB1-48FA-B1BA-6659B36AC8DD}"/>
              </a:ext>
            </a:extLst>
          </p:cNvPr>
          <p:cNvSpPr>
            <a:spLocks noGrp="1"/>
          </p:cNvSpPr>
          <p:nvPr>
            <p:ph type="title"/>
          </p:nvPr>
        </p:nvSpPr>
        <p:spPr/>
        <p:txBody>
          <a:bodyPr/>
          <a:lstStyle/>
          <a:p>
            <a:r>
              <a:rPr lang="ru-RU" dirty="0"/>
              <a:t>Заходи </a:t>
            </a:r>
            <a:r>
              <a:rPr lang="ru-RU" dirty="0" err="1"/>
              <a:t>нівелювання</a:t>
            </a:r>
            <a:r>
              <a:rPr lang="ru-RU" dirty="0"/>
              <a:t> </a:t>
            </a:r>
            <a:r>
              <a:rPr lang="ru-RU" dirty="0" err="1"/>
              <a:t>корупційних</a:t>
            </a:r>
            <a:br>
              <a:rPr lang="ru-RU" dirty="0"/>
            </a:br>
            <a:r>
              <a:rPr lang="ru-RU" dirty="0" err="1"/>
              <a:t>ризиків</a:t>
            </a:r>
            <a:r>
              <a:rPr lang="ru-RU" dirty="0"/>
              <a:t> у </a:t>
            </a:r>
            <a:r>
              <a:rPr lang="ru-RU" dirty="0" err="1"/>
              <a:t>сфері</a:t>
            </a:r>
            <a:r>
              <a:rPr lang="ru-RU" dirty="0"/>
              <a:t> </a:t>
            </a:r>
            <a:r>
              <a:rPr lang="ru-RU" dirty="0" err="1"/>
              <a:t>вищої</a:t>
            </a:r>
            <a:r>
              <a:rPr lang="ru-RU" dirty="0"/>
              <a:t> </a:t>
            </a:r>
            <a:r>
              <a:rPr lang="ru-RU" dirty="0" err="1"/>
              <a:t>освіти</a:t>
            </a:r>
            <a:r>
              <a:rPr lang="ru-RU" dirty="0"/>
              <a:t>:</a:t>
            </a:r>
          </a:p>
        </p:txBody>
      </p:sp>
      <p:sp>
        <p:nvSpPr>
          <p:cNvPr id="3" name="Місце для вмісту 2">
            <a:extLst>
              <a:ext uri="{FF2B5EF4-FFF2-40B4-BE49-F238E27FC236}">
                <a16:creationId xmlns:a16="http://schemas.microsoft.com/office/drawing/2014/main" id="{23EF0187-383D-4617-9919-CF9A881840C7}"/>
              </a:ext>
            </a:extLst>
          </p:cNvPr>
          <p:cNvSpPr>
            <a:spLocks noGrp="1"/>
          </p:cNvSpPr>
          <p:nvPr>
            <p:ph idx="1"/>
          </p:nvPr>
        </p:nvSpPr>
        <p:spPr/>
        <p:txBody>
          <a:bodyPr>
            <a:normAutofit lnSpcReduction="10000"/>
          </a:bodyPr>
          <a:lstStyle/>
          <a:p>
            <a:r>
              <a:rPr lang="uk-UA" sz="2000" dirty="0"/>
              <a:t>5) посилення участі та залучення: заохочення активної участі та залучення зацікавлених сторін може допомогти забезпечити підзвітність та прозорість навчальних закладів. На нашу думку, застосовуючи ці методи, </a:t>
            </a:r>
            <a:r>
              <a:rPr lang="ru-RU" sz="2000" dirty="0" err="1"/>
              <a:t>системи</a:t>
            </a:r>
            <a:r>
              <a:rPr lang="ru-RU" sz="2000" dirty="0"/>
              <a:t> </a:t>
            </a:r>
            <a:r>
              <a:rPr lang="ru-RU" sz="2000" dirty="0" err="1"/>
              <a:t>освіти</a:t>
            </a:r>
            <a:r>
              <a:rPr lang="ru-RU" sz="2000" dirty="0"/>
              <a:t> </a:t>
            </a:r>
            <a:r>
              <a:rPr lang="ru-RU" sz="2000" dirty="0" err="1"/>
              <a:t>можуть</a:t>
            </a:r>
            <a:r>
              <a:rPr lang="ru-RU" sz="2000" dirty="0"/>
              <a:t> </a:t>
            </a:r>
            <a:r>
              <a:rPr lang="ru-RU" sz="2000" dirty="0" err="1"/>
              <a:t>зменшити</a:t>
            </a:r>
            <a:r>
              <a:rPr lang="ru-RU" sz="2000" dirty="0"/>
              <a:t> </a:t>
            </a:r>
            <a:r>
              <a:rPr lang="ru-RU" sz="2000" dirty="0" err="1"/>
              <a:t>ризики</a:t>
            </a:r>
            <a:r>
              <a:rPr lang="ru-RU" sz="2000" dirty="0"/>
              <a:t> </a:t>
            </a:r>
            <a:r>
              <a:rPr lang="ru-RU" sz="2000" dirty="0" err="1"/>
              <a:t>корупції</a:t>
            </a:r>
            <a:r>
              <a:rPr lang="ru-RU" sz="2000" dirty="0"/>
              <a:t> та </a:t>
            </a:r>
            <a:r>
              <a:rPr lang="ru-RU" sz="2000" dirty="0" err="1"/>
              <a:t>сприяти</a:t>
            </a:r>
            <a:r>
              <a:rPr lang="ru-RU" sz="2000" dirty="0"/>
              <a:t> </a:t>
            </a:r>
            <a:r>
              <a:rPr lang="ru-RU" sz="2000" dirty="0" err="1"/>
              <a:t>справедливій</a:t>
            </a:r>
            <a:r>
              <a:rPr lang="ru-RU" sz="2000" dirty="0"/>
              <a:t> та </a:t>
            </a:r>
            <a:r>
              <a:rPr lang="ru-RU" sz="2000" dirty="0" err="1"/>
              <a:t>рівноправній</a:t>
            </a:r>
            <a:r>
              <a:rPr lang="ru-RU" sz="2000" dirty="0"/>
              <a:t> </a:t>
            </a:r>
            <a:r>
              <a:rPr lang="ru-RU" sz="2000" dirty="0" err="1"/>
              <a:t>системі</a:t>
            </a:r>
            <a:r>
              <a:rPr lang="ru-RU" sz="2000" dirty="0"/>
              <a:t> </a:t>
            </a:r>
            <a:r>
              <a:rPr lang="ru-RU" sz="2000" dirty="0" err="1"/>
              <a:t>освіти</a:t>
            </a:r>
            <a:r>
              <a:rPr lang="ru-RU" sz="2000" dirty="0"/>
              <a:t>.</a:t>
            </a:r>
          </a:p>
          <a:p>
            <a:r>
              <a:rPr lang="uk-UA" sz="2000" dirty="0"/>
              <a:t>Підсумовуючи, зауважу</a:t>
            </a:r>
            <a:r>
              <a:rPr lang="uk-UA" sz="2000"/>
              <a:t>, що протидія </a:t>
            </a:r>
            <a:r>
              <a:rPr lang="uk-UA" sz="2000" dirty="0"/>
              <a:t>корупції в освіті є важливою для забезпечення рівного доступу до освіти, підвищення якості освіти, зниження рівня бідності та сприяння соціальній стабільності. Для сприяння більш справедливому та рівноправному суспільству вкрай важливо визначити пріоритети зусиль щодо протидії корупції в системах освіти</a:t>
            </a:r>
          </a:p>
        </p:txBody>
      </p:sp>
    </p:spTree>
    <p:extLst>
      <p:ext uri="{BB962C8B-B14F-4D97-AF65-F5344CB8AC3E}">
        <p14:creationId xmlns:p14="http://schemas.microsoft.com/office/powerpoint/2010/main" val="17433932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3BC049B-9D26-4333-8299-726227217CA5}"/>
              </a:ext>
            </a:extLst>
          </p:cNvPr>
          <p:cNvSpPr>
            <a:spLocks noGrp="1"/>
          </p:cNvSpPr>
          <p:nvPr>
            <p:ph type="title"/>
          </p:nvPr>
        </p:nvSpPr>
        <p:spPr/>
        <p:txBody>
          <a:bodyPr/>
          <a:lstStyle/>
          <a:p>
            <a:r>
              <a:rPr lang="ru-RU" dirty="0" err="1"/>
              <a:t>Антикорупційний</a:t>
            </a:r>
            <a:r>
              <a:rPr lang="ru-RU" dirty="0"/>
              <a:t> </a:t>
            </a:r>
            <a:r>
              <a:rPr lang="ru-RU" dirty="0" err="1"/>
              <a:t>комплаєнс</a:t>
            </a:r>
            <a:r>
              <a:rPr lang="ru-RU" dirty="0"/>
              <a:t> у </a:t>
            </a:r>
            <a:r>
              <a:rPr lang="ru-RU" dirty="0" err="1"/>
              <a:t>вищій</a:t>
            </a:r>
            <a:r>
              <a:rPr lang="ru-RU" dirty="0"/>
              <a:t> </a:t>
            </a:r>
            <a:r>
              <a:rPr lang="ru-RU" dirty="0" err="1"/>
              <a:t>освіті</a:t>
            </a:r>
            <a:r>
              <a:rPr lang="ru-RU" dirty="0"/>
              <a:t>: </a:t>
            </a:r>
            <a:r>
              <a:rPr lang="ru-RU" dirty="0" err="1"/>
              <a:t>чому</a:t>
            </a:r>
            <a:r>
              <a:rPr lang="ru-RU" dirty="0"/>
              <a:t> </a:t>
            </a:r>
            <a:r>
              <a:rPr lang="ru-RU" dirty="0" err="1"/>
              <a:t>він</a:t>
            </a:r>
            <a:r>
              <a:rPr lang="ru-RU" dirty="0"/>
              <a:t> </a:t>
            </a:r>
            <a:r>
              <a:rPr lang="ru-RU" dirty="0" err="1"/>
              <a:t>важливий</a:t>
            </a:r>
            <a:endParaRPr lang="uk-UA" dirty="0"/>
          </a:p>
        </p:txBody>
      </p:sp>
      <p:sp>
        <p:nvSpPr>
          <p:cNvPr id="3" name="Місце для вмісту 2">
            <a:extLst>
              <a:ext uri="{FF2B5EF4-FFF2-40B4-BE49-F238E27FC236}">
                <a16:creationId xmlns:a16="http://schemas.microsoft.com/office/drawing/2014/main" id="{B3F07533-0DF4-4287-8472-8C3E244B4383}"/>
              </a:ext>
            </a:extLst>
          </p:cNvPr>
          <p:cNvSpPr>
            <a:spLocks noGrp="1"/>
          </p:cNvSpPr>
          <p:nvPr>
            <p:ph idx="1"/>
          </p:nvPr>
        </p:nvSpPr>
        <p:spPr/>
        <p:txBody>
          <a:bodyPr>
            <a:normAutofit fontScale="92500" lnSpcReduction="10000"/>
          </a:bodyPr>
          <a:lstStyle/>
          <a:p>
            <a:endParaRPr lang="uk-UA" dirty="0"/>
          </a:p>
          <a:p>
            <a:r>
              <a:rPr lang="uk-UA" dirty="0"/>
              <a:t>ЗВО є середовищем, де формуються наступні покоління лідерів, дослідників і професіоналів. Впровадження культури доброчесності та прозорості в допомагає сформувати випускників із міцною етичною основою, які зможуть поширювати ці цінності у подальшій професійній діяльності, не толерувати корупцію та прояви </a:t>
            </a:r>
            <a:r>
              <a:rPr lang="uk-UA" dirty="0" err="1"/>
              <a:t>недоброчесності</a:t>
            </a:r>
            <a:r>
              <a:rPr lang="uk-UA" dirty="0"/>
              <a:t> та протистояти цим викликам у ширшому суспільному контексті.</a:t>
            </a:r>
          </a:p>
          <a:p>
            <a:endParaRPr lang="uk-UA" dirty="0"/>
          </a:p>
          <a:p>
            <a:r>
              <a:rPr lang="uk-UA" dirty="0"/>
              <a:t>Окрім того, ЗВО часто розпоряджаються державними коштами або співпрацюють з різними організаціями, підприємствами тощо. Впровадження антикорупційної політики забезпечує відповідальне та етичне використання ресурсів, а також зміцнює довіру до закладів вищої освіти з боку суспільства та партнерів.</a:t>
            </a:r>
          </a:p>
        </p:txBody>
      </p:sp>
    </p:spTree>
    <p:extLst>
      <p:ext uri="{BB962C8B-B14F-4D97-AF65-F5344CB8AC3E}">
        <p14:creationId xmlns:p14="http://schemas.microsoft.com/office/powerpoint/2010/main" val="1716445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0FE90719-9839-4BB6-B195-10AD25F4F4EE}"/>
              </a:ext>
            </a:extLst>
          </p:cNvPr>
          <p:cNvSpPr>
            <a:spLocks noGrp="1"/>
          </p:cNvSpPr>
          <p:nvPr>
            <p:ph idx="4294967295"/>
          </p:nvPr>
        </p:nvSpPr>
        <p:spPr>
          <a:xfrm>
            <a:off x="3276600" y="2133600"/>
            <a:ext cx="8915400" cy="3778250"/>
          </a:xfrm>
        </p:spPr>
        <p:txBody>
          <a:bodyPr>
            <a:normAutofit/>
          </a:bodyPr>
          <a:lstStyle/>
          <a:p>
            <a:r>
              <a:rPr lang="uk-UA" sz="3200" dirty="0"/>
              <a:t>Заклади вищої освіти відіграють ключову роль у формуванні майбутнього не лише через знання, які вони передають, але й через цінності, які вони прищеплюють. І створення доброчесних і етичних ЗВО – один зі шляхів формування доброчесних громадян.</a:t>
            </a:r>
          </a:p>
        </p:txBody>
      </p:sp>
    </p:spTree>
    <p:extLst>
      <p:ext uri="{BB962C8B-B14F-4D97-AF65-F5344CB8AC3E}">
        <p14:creationId xmlns:p14="http://schemas.microsoft.com/office/powerpoint/2010/main" val="3652877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FD0CFF4-7EB0-4F14-B3EF-545F4F1D721D}"/>
              </a:ext>
            </a:extLst>
          </p:cNvPr>
          <p:cNvSpPr>
            <a:spLocks noGrp="1"/>
          </p:cNvSpPr>
          <p:nvPr>
            <p:ph type="title"/>
          </p:nvPr>
        </p:nvSpPr>
        <p:spPr/>
        <p:txBody>
          <a:bodyPr/>
          <a:lstStyle/>
          <a:p>
            <a:r>
              <a:rPr lang="ru-RU" dirty="0" err="1"/>
              <a:t>Ризик</a:t>
            </a:r>
            <a:r>
              <a:rPr lang="ru-RU" dirty="0"/>
              <a:t> 1. </a:t>
            </a:r>
            <a:r>
              <a:rPr lang="ru-RU" dirty="0" err="1"/>
              <a:t>Зловживання</a:t>
            </a:r>
            <a:r>
              <a:rPr lang="ru-RU" dirty="0"/>
              <a:t> </a:t>
            </a:r>
            <a:r>
              <a:rPr lang="ru-RU" dirty="0" err="1"/>
              <a:t>під</a:t>
            </a:r>
            <a:r>
              <a:rPr lang="ru-RU" dirty="0"/>
              <a:t> час </a:t>
            </a:r>
            <a:r>
              <a:rPr lang="ru-RU" dirty="0" err="1"/>
              <a:t>проведення</a:t>
            </a:r>
            <a:r>
              <a:rPr lang="ru-RU" dirty="0"/>
              <a:t> </a:t>
            </a:r>
            <a:r>
              <a:rPr lang="ru-RU" dirty="0" err="1"/>
              <a:t>вступних</a:t>
            </a:r>
            <a:r>
              <a:rPr lang="ru-RU" dirty="0"/>
              <a:t> </a:t>
            </a:r>
            <a:r>
              <a:rPr lang="ru-RU" dirty="0" err="1"/>
              <a:t>випробувань</a:t>
            </a:r>
            <a:endParaRPr lang="uk-UA" dirty="0"/>
          </a:p>
        </p:txBody>
      </p:sp>
      <p:sp>
        <p:nvSpPr>
          <p:cNvPr id="3" name="Місце для вмісту 2">
            <a:extLst>
              <a:ext uri="{FF2B5EF4-FFF2-40B4-BE49-F238E27FC236}">
                <a16:creationId xmlns:a16="http://schemas.microsoft.com/office/drawing/2014/main" id="{BBADA447-6AF2-4526-8458-4F0B1B7CD2E5}"/>
              </a:ext>
            </a:extLst>
          </p:cNvPr>
          <p:cNvSpPr>
            <a:spLocks noGrp="1"/>
          </p:cNvSpPr>
          <p:nvPr>
            <p:ph idx="1"/>
          </p:nvPr>
        </p:nvSpPr>
        <p:spPr/>
        <p:txBody>
          <a:bodyPr/>
          <a:lstStyle/>
          <a:p>
            <a:r>
              <a:rPr lang="ru-RU" dirty="0"/>
              <a:t>МОН не </a:t>
            </a:r>
            <a:r>
              <a:rPr lang="ru-RU" dirty="0" err="1"/>
              <a:t>встановлює</a:t>
            </a:r>
            <a:r>
              <a:rPr lang="ru-RU" dirty="0"/>
              <a:t> </a:t>
            </a:r>
            <a:r>
              <a:rPr lang="ru-RU" dirty="0" err="1"/>
              <a:t>вимог</a:t>
            </a:r>
            <a:r>
              <a:rPr lang="ru-RU" dirty="0"/>
              <a:t> </a:t>
            </a:r>
            <a:r>
              <a:rPr lang="ru-RU" dirty="0" err="1"/>
              <a:t>щодо</a:t>
            </a:r>
            <a:r>
              <a:rPr lang="ru-RU" dirty="0"/>
              <a:t> </a:t>
            </a:r>
            <a:r>
              <a:rPr lang="ru-RU" dirty="0" err="1"/>
              <a:t>якості</a:t>
            </a:r>
            <a:r>
              <a:rPr lang="ru-RU" dirty="0"/>
              <a:t> </a:t>
            </a:r>
            <a:r>
              <a:rPr lang="ru-RU" dirty="0" err="1"/>
              <a:t>критеріїв</a:t>
            </a:r>
            <a:r>
              <a:rPr lang="ru-RU" dirty="0"/>
              <a:t>, </a:t>
            </a:r>
            <a:r>
              <a:rPr lang="ru-RU" dirty="0" err="1"/>
              <a:t>структури</a:t>
            </a:r>
            <a:r>
              <a:rPr lang="ru-RU" dirty="0"/>
              <a:t> </a:t>
            </a:r>
            <a:r>
              <a:rPr lang="ru-RU" dirty="0" err="1"/>
              <a:t>оцінювання</a:t>
            </a:r>
            <a:r>
              <a:rPr lang="ru-RU" dirty="0"/>
              <a:t> </a:t>
            </a:r>
            <a:r>
              <a:rPr lang="ru-RU" dirty="0" err="1"/>
              <a:t>чи</a:t>
            </a:r>
            <a:r>
              <a:rPr lang="ru-RU" dirty="0"/>
              <a:t> </a:t>
            </a:r>
            <a:r>
              <a:rPr lang="ru-RU" dirty="0" err="1"/>
              <a:t>форми</a:t>
            </a:r>
            <a:r>
              <a:rPr lang="ru-RU" dirty="0"/>
              <a:t> </a:t>
            </a:r>
            <a:r>
              <a:rPr lang="ru-RU" dirty="0" err="1"/>
              <a:t>творчих</a:t>
            </a:r>
            <a:r>
              <a:rPr lang="ru-RU" dirty="0"/>
              <a:t> </a:t>
            </a:r>
            <a:r>
              <a:rPr lang="ru-RU" dirty="0" err="1"/>
              <a:t>або</a:t>
            </a:r>
            <a:r>
              <a:rPr lang="ru-RU" dirty="0"/>
              <a:t> </a:t>
            </a:r>
            <a:r>
              <a:rPr lang="ru-RU" dirty="0" err="1"/>
              <a:t>фахових</a:t>
            </a:r>
            <a:r>
              <a:rPr lang="ru-RU" dirty="0"/>
              <a:t> </a:t>
            </a:r>
            <a:r>
              <a:rPr lang="ru-RU" dirty="0" err="1"/>
              <a:t>випробувань</a:t>
            </a:r>
            <a:r>
              <a:rPr lang="ru-RU" dirty="0"/>
              <a:t>.</a:t>
            </a:r>
          </a:p>
          <a:p>
            <a:endParaRPr lang="ru-RU" dirty="0"/>
          </a:p>
          <a:p>
            <a:r>
              <a:rPr lang="uk-UA" dirty="0"/>
              <a:t>Критерії, порядок та структура оцінювання підготовленості вступників — не чіткі. Це надає приймальній комісії широкі дискреційні повноваження і можливість здійснювати неправомірний вплив на таке оцінювання. </a:t>
            </a:r>
          </a:p>
        </p:txBody>
      </p:sp>
    </p:spTree>
    <p:extLst>
      <p:ext uri="{BB962C8B-B14F-4D97-AF65-F5344CB8AC3E}">
        <p14:creationId xmlns:p14="http://schemas.microsoft.com/office/powerpoint/2010/main" val="1912127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B78D0E8-092B-4996-9F19-71944CCB1150}"/>
              </a:ext>
            </a:extLst>
          </p:cNvPr>
          <p:cNvSpPr>
            <a:spLocks noGrp="1"/>
          </p:cNvSpPr>
          <p:nvPr>
            <p:ph type="title"/>
          </p:nvPr>
        </p:nvSpPr>
        <p:spPr/>
        <p:txBody>
          <a:bodyPr>
            <a:normAutofit fontScale="90000"/>
          </a:bodyPr>
          <a:lstStyle/>
          <a:p>
            <a:r>
              <a:rPr lang="uk-UA" dirty="0"/>
              <a:t>Ризик 2. Зловживання співробітників університетів, пов’язані зі вступом іноземців</a:t>
            </a:r>
          </a:p>
        </p:txBody>
      </p:sp>
      <p:sp>
        <p:nvSpPr>
          <p:cNvPr id="3" name="Прямокутник 2">
            <a:extLst>
              <a:ext uri="{FF2B5EF4-FFF2-40B4-BE49-F238E27FC236}">
                <a16:creationId xmlns:a16="http://schemas.microsoft.com/office/drawing/2014/main" id="{FD962416-0D44-4507-98CD-CBAEB22A652A}"/>
              </a:ext>
            </a:extLst>
          </p:cNvPr>
          <p:cNvSpPr/>
          <p:nvPr/>
        </p:nvSpPr>
        <p:spPr>
          <a:xfrm>
            <a:off x="1816925" y="2967335"/>
            <a:ext cx="9559636" cy="2585323"/>
          </a:xfrm>
          <a:prstGeom prst="rect">
            <a:avLst/>
          </a:prstGeom>
        </p:spPr>
        <p:txBody>
          <a:bodyPr wrap="square">
            <a:spAutoFit/>
          </a:bodyPr>
          <a:lstStyle/>
          <a:p>
            <a:r>
              <a:rPr lang="ru-RU" dirty="0" err="1"/>
              <a:t>Прийом</a:t>
            </a:r>
            <a:r>
              <a:rPr lang="ru-RU" dirty="0"/>
              <a:t> на </a:t>
            </a:r>
            <a:r>
              <a:rPr lang="ru-RU" dirty="0" err="1"/>
              <a:t>навчання</a:t>
            </a:r>
            <a:r>
              <a:rPr lang="ru-RU" dirty="0"/>
              <a:t> до </a:t>
            </a:r>
            <a:r>
              <a:rPr lang="ru-RU" dirty="0" err="1"/>
              <a:t>закладів</a:t>
            </a:r>
            <a:r>
              <a:rPr lang="ru-RU" dirty="0"/>
              <a:t> </a:t>
            </a:r>
            <a:r>
              <a:rPr lang="ru-RU" dirty="0" err="1"/>
              <a:t>вищої</a:t>
            </a:r>
            <a:r>
              <a:rPr lang="ru-RU" dirty="0"/>
              <a:t> </a:t>
            </a:r>
            <a:r>
              <a:rPr lang="ru-RU" dirty="0" err="1"/>
              <a:t>освіти</a:t>
            </a:r>
            <a:r>
              <a:rPr lang="ru-RU" dirty="0"/>
              <a:t> </a:t>
            </a:r>
            <a:r>
              <a:rPr lang="ru-RU" dirty="0" err="1"/>
              <a:t>іноземців</a:t>
            </a:r>
            <a:r>
              <a:rPr lang="ru-RU" dirty="0"/>
              <a:t> та </a:t>
            </a:r>
            <a:r>
              <a:rPr lang="ru-RU" dirty="0" err="1"/>
              <a:t>осіб</a:t>
            </a:r>
            <a:r>
              <a:rPr lang="ru-RU" dirty="0"/>
              <a:t> без </a:t>
            </a:r>
            <a:r>
              <a:rPr lang="ru-RU" dirty="0" err="1"/>
              <a:t>громадянства</a:t>
            </a:r>
            <a:r>
              <a:rPr lang="ru-RU" dirty="0"/>
              <a:t> </a:t>
            </a:r>
            <a:r>
              <a:rPr lang="ru-RU" dirty="0" err="1"/>
              <a:t>здійснюється</a:t>
            </a:r>
            <a:r>
              <a:rPr lang="ru-RU" dirty="0"/>
              <a:t> за законами </a:t>
            </a:r>
            <a:r>
              <a:rPr lang="ru-RU" dirty="0" err="1"/>
              <a:t>України</a:t>
            </a:r>
            <a:endParaRPr lang="ru-RU" dirty="0"/>
          </a:p>
          <a:p>
            <a:endParaRPr lang="ru-RU" dirty="0"/>
          </a:p>
          <a:p>
            <a:r>
              <a:rPr lang="ru-RU" dirty="0"/>
              <a:t>Процедура </a:t>
            </a:r>
            <a:r>
              <a:rPr lang="ru-RU" dirty="0" err="1"/>
              <a:t>прийому</a:t>
            </a:r>
            <a:r>
              <a:rPr lang="ru-RU" dirty="0"/>
              <a:t> </a:t>
            </a:r>
            <a:r>
              <a:rPr lang="ru-RU" dirty="0" err="1"/>
              <a:t>іноземного</a:t>
            </a:r>
            <a:r>
              <a:rPr lang="ru-RU" dirty="0"/>
              <a:t> студента на </a:t>
            </a:r>
            <a:r>
              <a:rPr lang="ru-RU" dirty="0" err="1"/>
              <a:t>навчання</a:t>
            </a:r>
            <a:r>
              <a:rPr lang="ru-RU" dirty="0"/>
              <a:t> </a:t>
            </a:r>
            <a:r>
              <a:rPr lang="ru-RU" dirty="0" err="1"/>
              <a:t>досить</a:t>
            </a:r>
            <a:r>
              <a:rPr lang="ru-RU" dirty="0"/>
              <a:t> </a:t>
            </a:r>
            <a:r>
              <a:rPr lang="ru-RU" dirty="0" err="1"/>
              <a:t>бюрократизована</a:t>
            </a:r>
            <a:r>
              <a:rPr lang="ru-RU" dirty="0"/>
              <a:t> і </a:t>
            </a:r>
            <a:r>
              <a:rPr lang="ru-RU" dirty="0" err="1"/>
              <a:t>охоплює</a:t>
            </a:r>
            <a:r>
              <a:rPr lang="ru-RU" dirty="0"/>
              <a:t> </a:t>
            </a:r>
            <a:r>
              <a:rPr lang="ru-RU" dirty="0" err="1"/>
              <a:t>декілька</a:t>
            </a:r>
            <a:r>
              <a:rPr lang="ru-RU" dirty="0"/>
              <a:t> </a:t>
            </a:r>
            <a:r>
              <a:rPr lang="ru-RU" dirty="0" err="1"/>
              <a:t>етапів</a:t>
            </a:r>
            <a:r>
              <a:rPr lang="ru-RU" dirty="0"/>
              <a:t>.</a:t>
            </a:r>
          </a:p>
          <a:p>
            <a:r>
              <a:rPr lang="ru-RU" dirty="0"/>
              <a:t> </a:t>
            </a:r>
          </a:p>
          <a:p>
            <a:r>
              <a:rPr lang="uk-UA" dirty="0"/>
              <a:t>Іноземний студент повинен володіти мовою навчання на рівні, який дозволятиме йому засвоювати навчальний матеріал. Рівень володіння мовою підтверджує приймальна комісія закладу освіти</a:t>
            </a:r>
          </a:p>
        </p:txBody>
      </p:sp>
    </p:spTree>
    <p:extLst>
      <p:ext uri="{BB962C8B-B14F-4D97-AF65-F5344CB8AC3E}">
        <p14:creationId xmlns:p14="http://schemas.microsoft.com/office/powerpoint/2010/main" val="30037605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B0555CF-0FC0-475F-BD44-18F07A74CB42}"/>
              </a:ext>
            </a:extLst>
          </p:cNvPr>
          <p:cNvSpPr>
            <a:spLocks noGrp="1"/>
          </p:cNvSpPr>
          <p:nvPr>
            <p:ph type="title"/>
          </p:nvPr>
        </p:nvSpPr>
        <p:spPr/>
        <p:txBody>
          <a:bodyPr/>
          <a:lstStyle/>
          <a:p>
            <a:r>
              <a:rPr lang="ru-RU" dirty="0" err="1"/>
              <a:t>Ризик</a:t>
            </a:r>
            <a:r>
              <a:rPr lang="ru-RU" dirty="0"/>
              <a:t> 3. </a:t>
            </a:r>
            <a:r>
              <a:rPr lang="ru-RU" dirty="0" err="1"/>
              <a:t>Посередництво</a:t>
            </a:r>
            <a:r>
              <a:rPr lang="ru-RU" dirty="0"/>
              <a:t> у </a:t>
            </a:r>
            <a:r>
              <a:rPr lang="ru-RU" dirty="0" err="1"/>
              <a:t>наборі</a:t>
            </a:r>
            <a:r>
              <a:rPr lang="ru-RU" dirty="0"/>
              <a:t> </a:t>
            </a:r>
            <a:r>
              <a:rPr lang="ru-RU" dirty="0" err="1"/>
              <a:t>іноземних</a:t>
            </a:r>
            <a:r>
              <a:rPr lang="ru-RU" dirty="0"/>
              <a:t> </a:t>
            </a:r>
            <a:r>
              <a:rPr lang="ru-RU" dirty="0" err="1"/>
              <a:t>студентів</a:t>
            </a:r>
            <a:endParaRPr lang="uk-UA" dirty="0"/>
          </a:p>
        </p:txBody>
      </p:sp>
      <p:sp>
        <p:nvSpPr>
          <p:cNvPr id="3" name="Місце для вмісту 2">
            <a:extLst>
              <a:ext uri="{FF2B5EF4-FFF2-40B4-BE49-F238E27FC236}">
                <a16:creationId xmlns:a16="http://schemas.microsoft.com/office/drawing/2014/main" id="{9D63A13E-AA40-4ED6-84FD-336CB2D3E4AC}"/>
              </a:ext>
            </a:extLst>
          </p:cNvPr>
          <p:cNvSpPr>
            <a:spLocks noGrp="1"/>
          </p:cNvSpPr>
          <p:nvPr>
            <p:ph idx="1"/>
          </p:nvPr>
        </p:nvSpPr>
        <p:spPr/>
        <p:txBody>
          <a:bodyPr/>
          <a:lstStyle/>
          <a:p>
            <a:r>
              <a:rPr lang="uk-UA" dirty="0"/>
              <a:t>Посередницькі та консультативні послуги можуть включати: допомогу в оформленні віз та / чи посвідок на проживання в Україні, подачу документів до університету, доставку запрошення абітурієнту, бронювання часу в консульстві України, придбання квитків на літак, організацію зустрічі тощо. Заклади освіти надають такі послуги безоплатно, а посередники стягують з іноземців додаткові кошти.</a:t>
            </a:r>
          </a:p>
        </p:txBody>
      </p:sp>
    </p:spTree>
    <p:extLst>
      <p:ext uri="{BB962C8B-B14F-4D97-AF65-F5344CB8AC3E}">
        <p14:creationId xmlns:p14="http://schemas.microsoft.com/office/powerpoint/2010/main" val="3872950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6C29B33-932D-4A21-B9DA-A56D1321AE12}"/>
              </a:ext>
            </a:extLst>
          </p:cNvPr>
          <p:cNvSpPr>
            <a:spLocks noGrp="1"/>
          </p:cNvSpPr>
          <p:nvPr>
            <p:ph type="title"/>
          </p:nvPr>
        </p:nvSpPr>
        <p:spPr/>
        <p:txBody>
          <a:bodyPr/>
          <a:lstStyle/>
          <a:p>
            <a:r>
              <a:rPr lang="ru-RU" dirty="0" err="1"/>
              <a:t>Ризик</a:t>
            </a:r>
            <a:r>
              <a:rPr lang="ru-RU" dirty="0"/>
              <a:t> 4. </a:t>
            </a:r>
            <a:r>
              <a:rPr lang="ru-RU" dirty="0" err="1"/>
              <a:t>Зловживання</a:t>
            </a:r>
            <a:r>
              <a:rPr lang="ru-RU" dirty="0"/>
              <a:t> </a:t>
            </a:r>
            <a:r>
              <a:rPr lang="ru-RU" dirty="0" err="1"/>
              <a:t>під</a:t>
            </a:r>
            <a:r>
              <a:rPr lang="ru-RU" dirty="0"/>
              <a:t> час </a:t>
            </a:r>
            <a:r>
              <a:rPr lang="ru-RU" dirty="0" err="1"/>
              <a:t>складання</a:t>
            </a:r>
            <a:r>
              <a:rPr lang="ru-RU" dirty="0"/>
              <a:t> </a:t>
            </a:r>
            <a:r>
              <a:rPr lang="ru-RU" dirty="0" err="1"/>
              <a:t>академічної</a:t>
            </a:r>
            <a:r>
              <a:rPr lang="ru-RU" dirty="0"/>
              <a:t> </a:t>
            </a:r>
            <a:r>
              <a:rPr lang="ru-RU" dirty="0" err="1"/>
              <a:t>різниці</a:t>
            </a:r>
            <a:endParaRPr lang="uk-UA" dirty="0"/>
          </a:p>
        </p:txBody>
      </p:sp>
      <p:sp>
        <p:nvSpPr>
          <p:cNvPr id="3" name="Місце для вмісту 2">
            <a:extLst>
              <a:ext uri="{FF2B5EF4-FFF2-40B4-BE49-F238E27FC236}">
                <a16:creationId xmlns:a16="http://schemas.microsoft.com/office/drawing/2014/main" id="{A888EF59-67EB-4E00-90A7-E50F3CA49878}"/>
              </a:ext>
            </a:extLst>
          </p:cNvPr>
          <p:cNvSpPr>
            <a:spLocks noGrp="1"/>
          </p:cNvSpPr>
          <p:nvPr>
            <p:ph idx="1"/>
          </p:nvPr>
        </p:nvSpPr>
        <p:spPr/>
        <p:txBody>
          <a:bodyPr/>
          <a:lstStyle/>
          <a:p>
            <a:r>
              <a:rPr lang="uk-UA" dirty="0"/>
              <a:t>Як правило, університети не мають автоматизованої чи єдиної системи перевірки ступеню підготовки особи, яка ліквідовує академічну різницю. Опрацювання документів відбувається «вручну», як і процес ліквідації академічної різниці. Також, практично відсутній будь-який контроль за тим, як саме викладач приймає складання академічної різниці.</a:t>
            </a:r>
          </a:p>
        </p:txBody>
      </p:sp>
    </p:spTree>
    <p:extLst>
      <p:ext uri="{BB962C8B-B14F-4D97-AF65-F5344CB8AC3E}">
        <p14:creationId xmlns:p14="http://schemas.microsoft.com/office/powerpoint/2010/main" val="3332042513"/>
      </p:ext>
    </p:extLst>
  </p:cSld>
  <p:clrMapOvr>
    <a:masterClrMapping/>
  </p:clrMapOvr>
</p:sld>
</file>

<file path=ppt/theme/theme1.xml><?xml version="1.0" encoding="utf-8"?>
<a:theme xmlns:a="http://schemas.openxmlformats.org/drawingml/2006/main" name="Віхоть">
  <a:themeElements>
    <a:clrScheme name="Віхоть">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Віхоть">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іхоть">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7207</TotalTime>
  <Words>1493</Words>
  <Application>Microsoft Office PowerPoint</Application>
  <PresentationFormat>Широкий екран</PresentationFormat>
  <Paragraphs>72</Paragraphs>
  <Slides>33</Slides>
  <Notes>0</Notes>
  <HiddenSlides>0</HiddenSlides>
  <MMClips>0</MMClips>
  <ScaleCrop>false</ScaleCrop>
  <HeadingPairs>
    <vt:vector size="6" baseType="variant">
      <vt:variant>
        <vt:lpstr>Використані шрифти</vt:lpstr>
      </vt:variant>
      <vt:variant>
        <vt:i4>3</vt:i4>
      </vt:variant>
      <vt:variant>
        <vt:lpstr>Тема</vt:lpstr>
      </vt:variant>
      <vt:variant>
        <vt:i4>1</vt:i4>
      </vt:variant>
      <vt:variant>
        <vt:lpstr>Заголовки слайдів</vt:lpstr>
      </vt:variant>
      <vt:variant>
        <vt:i4>33</vt:i4>
      </vt:variant>
    </vt:vector>
  </HeadingPairs>
  <TitlesOfParts>
    <vt:vector size="37" baseType="lpstr">
      <vt:lpstr>Arial</vt:lpstr>
      <vt:lpstr>Century Gothic</vt:lpstr>
      <vt:lpstr>Wingdings 3</vt:lpstr>
      <vt:lpstr>Віхоть</vt:lpstr>
      <vt:lpstr>ТОП-25 корупційні ризики у вищій освіті</vt:lpstr>
      <vt:lpstr>«Антикорупційний комплаєнс у вищих навчальних закладах»</vt:lpstr>
      <vt:lpstr>Антикорупційний комплаєнс у вищій освіті: чому він важливий</vt:lpstr>
      <vt:lpstr>Антикорупційний комплаєнс у вищій освіті: чому він важливий</vt:lpstr>
      <vt:lpstr>Презентація PowerPoint</vt:lpstr>
      <vt:lpstr>Ризик 1. Зловживання під час проведення вступних випробувань</vt:lpstr>
      <vt:lpstr>Ризик 2. Зловживання співробітників університетів, пов’язані зі вступом іноземців</vt:lpstr>
      <vt:lpstr>Ризик 3. Посередництво у наборі іноземних студентів</vt:lpstr>
      <vt:lpstr>Ризик 4. Зловживання під час складання академічної різниці</vt:lpstr>
      <vt:lpstr>Ризик 5. Вимагання/надання неправомірної вигоди в обмін на оцінки </vt:lpstr>
      <vt:lpstr>Ризик 6. Залучення посередників для отримання неправомірної вигоди під час оцінювання студентів</vt:lpstr>
      <vt:lpstr>Ризик 7. Нав’язування власних розробок (посібників) як умови позитивного оцінювання</vt:lpstr>
      <vt:lpstr>Ризик 8. Використання службового становища з метою впливу на викладачів та співробітників </vt:lpstr>
      <vt:lpstr>Ризик 9. Зловживання, пов’язані із написанням та підготовкою до захисту кваліфікаційних робіт</vt:lpstr>
      <vt:lpstr>Ризик 10. Зловживання службовим становищем у формі сексуальних домагань з боку викладачів чи адміністрації університету за позитивні оцінки чи протекторат («сексторція»)</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Заходи нівелювання корупційних ризиків у сфері вищої освіти:</vt:lpstr>
      <vt:lpstr>Заходи нівелювання корупційних ризиків у сфері вищої освіти:</vt:lpstr>
      <vt:lpstr>Заходи нівелювання корупційних ризиків у сфері вищої освіти:</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ТОП-25 корупційні ризики у вищій освіті</dc:title>
  <dc:creator>1372</dc:creator>
  <cp:lastModifiedBy>1372</cp:lastModifiedBy>
  <cp:revision>11</cp:revision>
  <dcterms:created xsi:type="dcterms:W3CDTF">2024-08-01T08:47:47Z</dcterms:created>
  <dcterms:modified xsi:type="dcterms:W3CDTF">2024-09-13T09:36:28Z</dcterms:modified>
</cp:coreProperties>
</file>